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8" r:id="rId1"/>
  </p:sldMasterIdLst>
  <p:notesMasterIdLst>
    <p:notesMasterId r:id="rId31"/>
  </p:notesMasterIdLst>
  <p:sldIdLst>
    <p:sldId id="330" r:id="rId2"/>
    <p:sldId id="472" r:id="rId3"/>
    <p:sldId id="473" r:id="rId4"/>
    <p:sldId id="463" r:id="rId5"/>
    <p:sldId id="465" r:id="rId6"/>
    <p:sldId id="466" r:id="rId7"/>
    <p:sldId id="477" r:id="rId8"/>
    <p:sldId id="476" r:id="rId9"/>
    <p:sldId id="479" r:id="rId10"/>
    <p:sldId id="474" r:id="rId11"/>
    <p:sldId id="273" r:id="rId12"/>
    <p:sldId id="287" r:id="rId13"/>
    <p:sldId id="323" r:id="rId14"/>
    <p:sldId id="286" r:id="rId15"/>
    <p:sldId id="482" r:id="rId16"/>
    <p:sldId id="325" r:id="rId17"/>
    <p:sldId id="457" r:id="rId18"/>
    <p:sldId id="387" r:id="rId19"/>
    <p:sldId id="367" r:id="rId20"/>
    <p:sldId id="483" r:id="rId21"/>
    <p:sldId id="484" r:id="rId22"/>
    <p:sldId id="438" r:id="rId23"/>
    <p:sldId id="389" r:id="rId24"/>
    <p:sldId id="380" r:id="rId25"/>
    <p:sldId id="408" r:id="rId26"/>
    <p:sldId id="434" r:id="rId27"/>
    <p:sldId id="485" r:id="rId28"/>
    <p:sldId id="486" r:id="rId29"/>
    <p:sldId id="44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8" autoAdjust="0"/>
    <p:restoredTop sz="90686" autoAdjust="0"/>
  </p:normalViewPr>
  <p:slideViewPr>
    <p:cSldViewPr snapToGrid="0">
      <p:cViewPr varScale="1">
        <p:scale>
          <a:sx n="95" d="100"/>
          <a:sy n="95"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1C64B-A565-4143-9CA6-9EFED99952D9}" type="datetimeFigureOut">
              <a:rPr lang="es-VE" smtClean="0"/>
              <a:t>9/6/19</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71384-FE0D-4559-87F5-EDD96AA42CF0}" type="slidenum">
              <a:rPr lang="es-VE" smtClean="0"/>
              <a:t>‹N°›</a:t>
            </a:fld>
            <a:endParaRPr lang="es-VE"/>
          </a:p>
        </p:txBody>
      </p:sp>
    </p:spTree>
    <p:extLst>
      <p:ext uri="{BB962C8B-B14F-4D97-AF65-F5344CB8AC3E}">
        <p14:creationId xmlns:p14="http://schemas.microsoft.com/office/powerpoint/2010/main" val="236113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a:t>
            </a:fld>
            <a:endParaRPr lang="es-VE"/>
          </a:p>
        </p:txBody>
      </p:sp>
    </p:spTree>
    <p:extLst>
      <p:ext uri="{BB962C8B-B14F-4D97-AF65-F5344CB8AC3E}">
        <p14:creationId xmlns:p14="http://schemas.microsoft.com/office/powerpoint/2010/main" val="2385753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Hechos 17:30</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10</a:t>
            </a:fld>
            <a:endParaRPr lang="es-VE"/>
          </a:p>
        </p:txBody>
      </p:sp>
    </p:spTree>
    <p:extLst>
      <p:ext uri="{BB962C8B-B14F-4D97-AF65-F5344CB8AC3E}">
        <p14:creationId xmlns:p14="http://schemas.microsoft.com/office/powerpoint/2010/main" val="43720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Y en este sentido por cuanto estábamos en pecado</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11</a:t>
            </a:fld>
            <a:endParaRPr lang="es-VE"/>
          </a:p>
        </p:txBody>
      </p:sp>
    </p:spTree>
    <p:extLst>
      <p:ext uri="{BB962C8B-B14F-4D97-AF65-F5344CB8AC3E}">
        <p14:creationId xmlns:p14="http://schemas.microsoft.com/office/powerpoint/2010/main" val="4091237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12</a:t>
            </a:fld>
            <a:endParaRPr lang="es-VE"/>
          </a:p>
        </p:txBody>
      </p:sp>
    </p:spTree>
    <p:extLst>
      <p:ext uri="{BB962C8B-B14F-4D97-AF65-F5344CB8AC3E}">
        <p14:creationId xmlns:p14="http://schemas.microsoft.com/office/powerpoint/2010/main" val="1746777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13</a:t>
            </a:fld>
            <a:endParaRPr lang="es-VE"/>
          </a:p>
        </p:txBody>
      </p:sp>
    </p:spTree>
    <p:extLst>
      <p:ext uri="{BB962C8B-B14F-4D97-AF65-F5344CB8AC3E}">
        <p14:creationId xmlns:p14="http://schemas.microsoft.com/office/powerpoint/2010/main" val="114680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a:t>Mateo 26:29</a:t>
            </a:r>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14</a:t>
            </a:fld>
            <a:endParaRPr lang="es-VE"/>
          </a:p>
        </p:txBody>
      </p:sp>
    </p:spTree>
    <p:extLst>
      <p:ext uri="{BB962C8B-B14F-4D97-AF65-F5344CB8AC3E}">
        <p14:creationId xmlns:p14="http://schemas.microsoft.com/office/powerpoint/2010/main" val="178376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muchas veces, ella ni sabia a que la estaban mandando</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15</a:t>
            </a:fld>
            <a:endParaRPr lang="es-VE"/>
          </a:p>
        </p:txBody>
      </p:sp>
    </p:spTree>
    <p:extLst>
      <p:ext uri="{BB962C8B-B14F-4D97-AF65-F5344CB8AC3E}">
        <p14:creationId xmlns:p14="http://schemas.microsoft.com/office/powerpoint/2010/main" val="330156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En</a:t>
            </a:r>
            <a:r>
              <a:rPr lang="es-VE" baseline="0" dirty="0"/>
              <a:t> base a lo que venimos hablando, debemos preguntarnos lo siguiente.</a:t>
            </a:r>
          </a:p>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16</a:t>
            </a:fld>
            <a:endParaRPr lang="es-VE"/>
          </a:p>
        </p:txBody>
      </p:sp>
    </p:spTree>
    <p:extLst>
      <p:ext uri="{BB962C8B-B14F-4D97-AF65-F5344CB8AC3E}">
        <p14:creationId xmlns:p14="http://schemas.microsoft.com/office/powerpoint/2010/main" val="234232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El</a:t>
            </a:r>
            <a:r>
              <a:rPr lang="es-VE" baseline="0" dirty="0"/>
              <a:t> Mashiaj mismo dijo: yo he venido a buscar las ovejas perdidas de la casa de Israel. </a:t>
            </a:r>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17</a:t>
            </a:fld>
            <a:endParaRPr lang="es-VE"/>
          </a:p>
        </p:txBody>
      </p:sp>
    </p:spTree>
    <p:extLst>
      <p:ext uri="{BB962C8B-B14F-4D97-AF65-F5344CB8AC3E}">
        <p14:creationId xmlns:p14="http://schemas.microsoft.com/office/powerpoint/2010/main" val="345191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Y as cartas de Yaakov, de pedro, a </a:t>
            </a:r>
            <a:r>
              <a:rPr lang="es-VE" dirty="0" err="1"/>
              <a:t>quines</a:t>
            </a:r>
            <a:r>
              <a:rPr lang="es-VE" dirty="0"/>
              <a:t> iban </a:t>
            </a:r>
            <a:r>
              <a:rPr lang="es-VE" dirty="0" err="1"/>
              <a:t>dirigdas</a:t>
            </a:r>
            <a:r>
              <a:rPr lang="es-VE" dirty="0"/>
              <a:t>, ya lo han leído?</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18</a:t>
            </a:fld>
            <a:endParaRPr lang="es-VE"/>
          </a:p>
        </p:txBody>
      </p:sp>
    </p:spTree>
    <p:extLst>
      <p:ext uri="{BB962C8B-B14F-4D97-AF65-F5344CB8AC3E}">
        <p14:creationId xmlns:p14="http://schemas.microsoft.com/office/powerpoint/2010/main" val="324869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19</a:t>
            </a:fld>
            <a:endParaRPr lang="es-VE"/>
          </a:p>
        </p:txBody>
      </p:sp>
    </p:spTree>
    <p:extLst>
      <p:ext uri="{BB962C8B-B14F-4D97-AF65-F5344CB8AC3E}">
        <p14:creationId xmlns:p14="http://schemas.microsoft.com/office/powerpoint/2010/main" val="325699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y esto es debido a que la septuaginta (traducción al griego), le dio este nombre por el conteo de los 50 días, que es desde el 1er día de omer hasta este día</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a:t>
            </a:fld>
            <a:endParaRPr lang="es-VE"/>
          </a:p>
        </p:txBody>
      </p:sp>
    </p:spTree>
    <p:extLst>
      <p:ext uri="{BB962C8B-B14F-4D97-AF65-F5344CB8AC3E}">
        <p14:creationId xmlns:p14="http://schemas.microsoft.com/office/powerpoint/2010/main" val="37632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Aquí</a:t>
            </a:r>
            <a:r>
              <a:rPr lang="es-VE" baseline="0" dirty="0"/>
              <a:t> les presento una definición bíblica de lo que es un gentil. </a:t>
            </a:r>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20</a:t>
            </a:fld>
            <a:endParaRPr lang="es-VE"/>
          </a:p>
        </p:txBody>
      </p:sp>
    </p:spTree>
    <p:extLst>
      <p:ext uri="{BB962C8B-B14F-4D97-AF65-F5344CB8AC3E}">
        <p14:creationId xmlns:p14="http://schemas.microsoft.com/office/powerpoint/2010/main" val="1370963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Quienes eran los que estaban lejos?</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21</a:t>
            </a:fld>
            <a:endParaRPr lang="es-VE"/>
          </a:p>
        </p:txBody>
      </p:sp>
    </p:spTree>
    <p:extLst>
      <p:ext uri="{BB962C8B-B14F-4D97-AF65-F5344CB8AC3E}">
        <p14:creationId xmlns:p14="http://schemas.microsoft.com/office/powerpoint/2010/main" val="275901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22</a:t>
            </a:fld>
            <a:endParaRPr lang="es-VE"/>
          </a:p>
        </p:txBody>
      </p:sp>
    </p:spTree>
    <p:extLst>
      <p:ext uri="{BB962C8B-B14F-4D97-AF65-F5344CB8AC3E}">
        <p14:creationId xmlns:p14="http://schemas.microsoft.com/office/powerpoint/2010/main" val="382064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23</a:t>
            </a:fld>
            <a:endParaRPr lang="es-VE"/>
          </a:p>
        </p:txBody>
      </p:sp>
    </p:spTree>
    <p:extLst>
      <p:ext uri="{BB962C8B-B14F-4D97-AF65-F5344CB8AC3E}">
        <p14:creationId xmlns:p14="http://schemas.microsoft.com/office/powerpoint/2010/main" val="185882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24</a:t>
            </a:fld>
            <a:endParaRPr lang="es-VE"/>
          </a:p>
        </p:txBody>
      </p:sp>
    </p:spTree>
    <p:extLst>
      <p:ext uri="{BB962C8B-B14F-4D97-AF65-F5344CB8AC3E}">
        <p14:creationId xmlns:p14="http://schemas.microsoft.com/office/powerpoint/2010/main" val="3202585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25</a:t>
            </a:fld>
            <a:endParaRPr lang="es-VE"/>
          </a:p>
        </p:txBody>
      </p:sp>
    </p:spTree>
    <p:extLst>
      <p:ext uri="{BB962C8B-B14F-4D97-AF65-F5344CB8AC3E}">
        <p14:creationId xmlns:p14="http://schemas.microsoft.com/office/powerpoint/2010/main" val="797629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Quien no ha sido bautizado con el nombre de Yehoshua </a:t>
            </a:r>
            <a:r>
              <a:rPr lang="es-VE" dirty="0" err="1"/>
              <a:t>hamashiaj</a:t>
            </a:r>
            <a:r>
              <a:rPr lang="es-VE" dirty="0"/>
              <a:t>?</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26</a:t>
            </a:fld>
            <a:endParaRPr lang="es-VE"/>
          </a:p>
        </p:txBody>
      </p:sp>
    </p:spTree>
    <p:extLst>
      <p:ext uri="{BB962C8B-B14F-4D97-AF65-F5344CB8AC3E}">
        <p14:creationId xmlns:p14="http://schemas.microsoft.com/office/powerpoint/2010/main" val="2650423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27</a:t>
            </a:fld>
            <a:endParaRPr lang="es-VE"/>
          </a:p>
        </p:txBody>
      </p:sp>
    </p:spTree>
    <p:extLst>
      <p:ext uri="{BB962C8B-B14F-4D97-AF65-F5344CB8AC3E}">
        <p14:creationId xmlns:p14="http://schemas.microsoft.com/office/powerpoint/2010/main" val="91875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28</a:t>
            </a:fld>
            <a:endParaRPr lang="es-VE"/>
          </a:p>
        </p:txBody>
      </p:sp>
    </p:spTree>
    <p:extLst>
      <p:ext uri="{BB962C8B-B14F-4D97-AF65-F5344CB8AC3E}">
        <p14:creationId xmlns:p14="http://schemas.microsoft.com/office/powerpoint/2010/main" val="1558260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29</a:t>
            </a:fld>
            <a:endParaRPr lang="es-VE"/>
          </a:p>
        </p:txBody>
      </p:sp>
    </p:spTree>
    <p:extLst>
      <p:ext uri="{BB962C8B-B14F-4D97-AF65-F5344CB8AC3E}">
        <p14:creationId xmlns:p14="http://schemas.microsoft.com/office/powerpoint/2010/main" val="316448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y de forma anticipada quiero decir que es el Dios único y verdadero</a:t>
            </a:r>
          </a:p>
        </p:txBody>
      </p:sp>
      <p:sp>
        <p:nvSpPr>
          <p:cNvPr id="4" name="Marcador de número de diapositiva 3"/>
          <p:cNvSpPr>
            <a:spLocks noGrp="1"/>
          </p:cNvSpPr>
          <p:nvPr>
            <p:ph type="sldNum" sz="quarter" idx="10"/>
          </p:nvPr>
        </p:nvSpPr>
        <p:spPr/>
        <p:txBody>
          <a:bodyPr/>
          <a:lstStyle/>
          <a:p>
            <a:fld id="{F9771384-FE0D-4559-87F5-EDD96AA42CF0}" type="slidenum">
              <a:rPr lang="es-VE" smtClean="0"/>
              <a:t>3</a:t>
            </a:fld>
            <a:endParaRPr lang="es-VE"/>
          </a:p>
        </p:txBody>
      </p:sp>
    </p:spTree>
    <p:extLst>
      <p:ext uri="{BB962C8B-B14F-4D97-AF65-F5344CB8AC3E}">
        <p14:creationId xmlns:p14="http://schemas.microsoft.com/office/powerpoint/2010/main" val="361750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4</a:t>
            </a:fld>
            <a:endParaRPr lang="es-VE"/>
          </a:p>
        </p:txBody>
      </p:sp>
    </p:spTree>
    <p:extLst>
      <p:ext uri="{BB962C8B-B14F-4D97-AF65-F5344CB8AC3E}">
        <p14:creationId xmlns:p14="http://schemas.microsoft.com/office/powerpoint/2010/main" val="95639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5</a:t>
            </a:fld>
            <a:endParaRPr lang="es-VE"/>
          </a:p>
        </p:txBody>
      </p:sp>
    </p:spTree>
    <p:extLst>
      <p:ext uri="{BB962C8B-B14F-4D97-AF65-F5344CB8AC3E}">
        <p14:creationId xmlns:p14="http://schemas.microsoft.com/office/powerpoint/2010/main" val="116073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Deberíamos leerla pero el tiempo</a:t>
            </a:r>
            <a:r>
              <a:rPr lang="es-VE" baseline="0" dirty="0"/>
              <a:t> no me da, </a:t>
            </a:r>
            <a:r>
              <a:rPr lang="es-VE" baseline="0" dirty="0" err="1"/>
              <a:t>asi</a:t>
            </a:r>
            <a:r>
              <a:rPr lang="es-VE" baseline="0" dirty="0"/>
              <a:t> que tocaremos versos importantes, y daremos un resumen</a:t>
            </a:r>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6</a:t>
            </a:fld>
            <a:endParaRPr lang="es-VE"/>
          </a:p>
        </p:txBody>
      </p:sp>
    </p:spTree>
    <p:extLst>
      <p:ext uri="{BB962C8B-B14F-4D97-AF65-F5344CB8AC3E}">
        <p14:creationId xmlns:p14="http://schemas.microsoft.com/office/powerpoint/2010/main" val="18544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7</a:t>
            </a:fld>
            <a:endParaRPr lang="es-VE"/>
          </a:p>
        </p:txBody>
      </p:sp>
    </p:spTree>
    <p:extLst>
      <p:ext uri="{BB962C8B-B14F-4D97-AF65-F5344CB8AC3E}">
        <p14:creationId xmlns:p14="http://schemas.microsoft.com/office/powerpoint/2010/main" val="140177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8</a:t>
            </a:fld>
            <a:endParaRPr lang="es-VE"/>
          </a:p>
        </p:txBody>
      </p:sp>
    </p:spTree>
    <p:extLst>
      <p:ext uri="{BB962C8B-B14F-4D97-AF65-F5344CB8AC3E}">
        <p14:creationId xmlns:p14="http://schemas.microsoft.com/office/powerpoint/2010/main" val="164954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F9771384-FE0D-4559-87F5-EDD96AA42CF0}" type="slidenum">
              <a:rPr lang="es-VE" smtClean="0"/>
              <a:t>9</a:t>
            </a:fld>
            <a:endParaRPr lang="es-VE"/>
          </a:p>
        </p:txBody>
      </p:sp>
    </p:spTree>
    <p:extLst>
      <p:ext uri="{BB962C8B-B14F-4D97-AF65-F5344CB8AC3E}">
        <p14:creationId xmlns:p14="http://schemas.microsoft.com/office/powerpoint/2010/main" val="183576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1740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974579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791690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45405164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323475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7527841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84687157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1717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5791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31367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5087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01857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6032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597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1790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7318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6/9/19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5929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6/9/19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15468911"/>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15" y="1410788"/>
            <a:ext cx="7503658" cy="3918858"/>
          </a:xfrm>
        </p:spPr>
        <p:txBody>
          <a:bodyPr>
            <a:normAutofit/>
          </a:bodyPr>
          <a:lstStyle/>
          <a:p>
            <a:r>
              <a:rPr lang="es-VE" b="1" dirty="0">
                <a:solidFill>
                  <a:schemeClr val="tx1"/>
                </a:solidFill>
                <a:latin typeface="Times New Roman" panose="02020603050405020304" pitchFamily="18" charset="0"/>
                <a:cs typeface="Times New Roman" panose="02020603050405020304" pitchFamily="18" charset="0"/>
              </a:rPr>
              <a:t>LA CITA DE SHAVUOT O PENTECOSTES </a:t>
            </a:r>
          </a:p>
        </p:txBody>
      </p:sp>
      <p:pic>
        <p:nvPicPr>
          <p:cNvPr id="3" name="Imagen 2"/>
          <p:cNvPicPr>
            <a:picLocks noChangeAspect="1"/>
          </p:cNvPicPr>
          <p:nvPr/>
        </p:nvPicPr>
        <p:blipFill>
          <a:blip r:embed="rId3"/>
          <a:stretch>
            <a:fillRect/>
          </a:stretch>
        </p:blipFill>
        <p:spPr>
          <a:xfrm>
            <a:off x="7936623" y="5126586"/>
            <a:ext cx="4255377" cy="1731414"/>
          </a:xfrm>
          <a:prstGeom prst="rect">
            <a:avLst/>
          </a:prstGeom>
        </p:spPr>
      </p:pic>
    </p:spTree>
    <p:extLst>
      <p:ext uri="{BB962C8B-B14F-4D97-AF65-F5344CB8AC3E}">
        <p14:creationId xmlns:p14="http://schemas.microsoft.com/office/powerpoint/2010/main" val="185253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just">
              <a:buNone/>
            </a:pPr>
            <a:r>
              <a:rPr lang="es-VE" sz="3000" b="1" dirty="0">
                <a:latin typeface="Times New Roman" panose="02020603050405020304" pitchFamily="18" charset="0"/>
                <a:cs typeface="Times New Roman" panose="02020603050405020304" pitchFamily="18" charset="0"/>
              </a:rPr>
              <a:t>Y como dice pablo: “Dios ha mandado que todo mundo se arrepienta”, pero finalmente el que llama y escoge es Dios.</a:t>
            </a: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Nuestra Majestad Yehoshua </a:t>
            </a:r>
            <a:r>
              <a:rPr lang="es-VE" sz="3000" b="1" dirty="0" err="1">
                <a:latin typeface="Times New Roman" panose="02020603050405020304" pitchFamily="18" charset="0"/>
                <a:cs typeface="Times New Roman" panose="02020603050405020304" pitchFamily="18" charset="0"/>
              </a:rPr>
              <a:t>HaMashiaj</a:t>
            </a:r>
            <a:r>
              <a:rPr lang="es-VE" sz="3000" b="1" dirty="0">
                <a:latin typeface="Times New Roman" panose="02020603050405020304" pitchFamily="18" charset="0"/>
                <a:cs typeface="Times New Roman" panose="02020603050405020304" pitchFamily="18" charset="0"/>
              </a:rPr>
              <a:t>, dijo que el vino por los enfermos, y ese es lo que debemos saber de entrada, que estábamos perdidos y enfermos. Todos necesitamos arrepentimiento, necesitamos de la palabra de vida para salir de muerte a luz admirable.</a:t>
            </a:r>
          </a:p>
          <a:p>
            <a:pPr marL="0" indent="0" algn="just">
              <a:buNone/>
            </a:pPr>
            <a:r>
              <a:rPr lang="es-VE" sz="3000" b="1" dirty="0">
                <a:latin typeface="Times New Roman" panose="02020603050405020304" pitchFamily="18" charset="0"/>
                <a:cs typeface="Times New Roman" panose="02020603050405020304" pitchFamily="18" charset="0"/>
              </a:rPr>
              <a:t>Y esto no por nuestro esfuerzo ni por nuestra disciplina sino solo por nuestro Mashiaj, la simiente prometida.</a:t>
            </a:r>
          </a:p>
          <a:p>
            <a:pPr marL="0" indent="0" algn="just">
              <a:buNone/>
            </a:pP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09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533400"/>
            <a:ext cx="8946541" cy="5714999"/>
          </a:xfrm>
        </p:spPr>
        <p:txBody>
          <a:bodyPr>
            <a:normAutofit lnSpcReduction="10000"/>
          </a:bodyPr>
          <a:lstStyle/>
          <a:p>
            <a:pPr marL="0" indent="0" algn="just">
              <a:buNone/>
            </a:pPr>
            <a:r>
              <a:rPr lang="es-ES" sz="4000" b="1" dirty="0">
                <a:latin typeface="Times New Roman" panose="02020603050405020304" pitchFamily="18" charset="0"/>
                <a:cs typeface="Times New Roman" panose="02020603050405020304" pitchFamily="18" charset="0"/>
              </a:rPr>
              <a:t>Las buenas noticias traen como objetivo de que el pecador pueda salvarse, no porque cumple requisitos, no porque se porta bien, no porque son buenos, las buenas nuevas tienen como objetivo que el hombre sea salvo en el Mesías.</a:t>
            </a:r>
          </a:p>
          <a:p>
            <a:pPr marL="0" indent="0" algn="just">
              <a:buNone/>
            </a:pPr>
            <a:r>
              <a:rPr lang="es-ES" sz="4000" b="1" dirty="0">
                <a:latin typeface="Times New Roman" panose="02020603050405020304" pitchFamily="18" charset="0"/>
                <a:cs typeface="Times New Roman" panose="02020603050405020304" pitchFamily="18" charset="0"/>
              </a:rPr>
              <a:t>¿Que hizo que Noemí regresara a </a:t>
            </a:r>
            <a:r>
              <a:rPr lang="es-ES" sz="4000" b="1" dirty="0" err="1">
                <a:latin typeface="Times New Roman" panose="02020603050405020304" pitchFamily="18" charset="0"/>
                <a:cs typeface="Times New Roman" panose="02020603050405020304" pitchFamily="18" charset="0"/>
              </a:rPr>
              <a:t>Beit</a:t>
            </a:r>
            <a:r>
              <a:rPr lang="es-ES" sz="4000" b="1" dirty="0">
                <a:latin typeface="Times New Roman" panose="02020603050405020304" pitchFamily="18" charset="0"/>
                <a:cs typeface="Times New Roman" panose="02020603050405020304" pitchFamily="18" charset="0"/>
              </a:rPr>
              <a:t> </a:t>
            </a:r>
            <a:r>
              <a:rPr lang="es-ES" sz="4000" b="1" dirty="0" err="1">
                <a:latin typeface="Times New Roman" panose="02020603050405020304" pitchFamily="18" charset="0"/>
                <a:cs typeface="Times New Roman" panose="02020603050405020304" pitchFamily="18" charset="0"/>
              </a:rPr>
              <a:t>lejem</a:t>
            </a:r>
            <a:r>
              <a:rPr lang="es-ES" sz="4000" b="1" dirty="0">
                <a:latin typeface="Times New Roman" panose="02020603050405020304" pitchFamily="18" charset="0"/>
                <a:cs typeface="Times New Roman" panose="02020603050405020304" pitchFamily="18" charset="0"/>
              </a:rPr>
              <a:t>? Una noticia…</a:t>
            </a:r>
          </a:p>
          <a:p>
            <a:pPr marL="0" indent="0" algn="just">
              <a:buNone/>
            </a:pPr>
            <a:r>
              <a:rPr lang="es-ES" sz="4000" b="1" dirty="0">
                <a:solidFill>
                  <a:srgbClr val="FFFF00"/>
                </a:solidFill>
                <a:latin typeface="Times New Roman" panose="02020603050405020304" pitchFamily="18" charset="0"/>
                <a:cs typeface="Times New Roman" panose="02020603050405020304" pitchFamily="18" charset="0"/>
              </a:rPr>
              <a:t>Rut 1:6</a:t>
            </a:r>
          </a:p>
        </p:txBody>
      </p:sp>
    </p:spTree>
    <p:extLst>
      <p:ext uri="{BB962C8B-B14F-4D97-AF65-F5344CB8AC3E}">
        <p14:creationId xmlns:p14="http://schemas.microsoft.com/office/powerpoint/2010/main" val="187326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533400"/>
            <a:ext cx="8946541" cy="5714999"/>
          </a:xfrm>
        </p:spPr>
        <p:txBody>
          <a:bodyPr>
            <a:normAutofit lnSpcReduction="10000"/>
          </a:bodyPr>
          <a:lstStyle/>
          <a:p>
            <a:pPr marL="0" indent="0" algn="just">
              <a:buNone/>
            </a:pPr>
            <a:r>
              <a:rPr lang="es-ES" sz="4000" b="1" dirty="0">
                <a:latin typeface="Times New Roman" panose="02020603050405020304" pitchFamily="18" charset="0"/>
                <a:cs typeface="Times New Roman" panose="02020603050405020304" pitchFamily="18" charset="0"/>
              </a:rPr>
              <a:t>Y así fue como empezó la salvación de una moabita.</a:t>
            </a:r>
          </a:p>
          <a:p>
            <a:pPr marL="0" indent="0" algn="just">
              <a:buNone/>
            </a:pPr>
            <a:r>
              <a:rPr lang="es-ES" sz="4000" b="1" dirty="0">
                <a:latin typeface="Times New Roman" panose="02020603050405020304" pitchFamily="18" charset="0"/>
                <a:cs typeface="Times New Roman" panose="02020603050405020304" pitchFamily="18" charset="0"/>
              </a:rPr>
              <a:t>La salvación siempre será por gracia, siempre será un regalo, siempre será un favor, nunca será algo que el hombre se gana.</a:t>
            </a:r>
          </a:p>
          <a:p>
            <a:pPr marL="0" indent="0" algn="just">
              <a:buNone/>
            </a:pPr>
            <a:r>
              <a:rPr lang="es-ES" sz="4000" b="1" dirty="0">
                <a:latin typeface="Times New Roman" panose="02020603050405020304" pitchFamily="18" charset="0"/>
                <a:cs typeface="Times New Roman" panose="02020603050405020304" pitchFamily="18" charset="0"/>
              </a:rPr>
              <a:t>Y este regalo nos ha sido dado por el nombre que esta sobre todo nombre Yehoshua </a:t>
            </a:r>
            <a:r>
              <a:rPr lang="es-ES" sz="4000" b="1" dirty="0" err="1">
                <a:latin typeface="Times New Roman" panose="02020603050405020304" pitchFamily="18" charset="0"/>
                <a:cs typeface="Times New Roman" panose="02020603050405020304" pitchFamily="18" charset="0"/>
              </a:rPr>
              <a:t>HaMashiaj</a:t>
            </a:r>
            <a:r>
              <a:rPr lang="es-E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410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a:bodyPr>
          <a:lstStyle/>
          <a:p>
            <a:pPr marL="0" indent="0" algn="ctr">
              <a:buNone/>
            </a:pPr>
            <a:r>
              <a:rPr lang="es-ES" sz="4500" b="1" dirty="0">
                <a:latin typeface="Times New Roman" panose="02020603050405020304" pitchFamily="18" charset="0"/>
                <a:cs typeface="Times New Roman" panose="02020603050405020304" pitchFamily="18" charset="0"/>
              </a:rPr>
              <a:t>Que se les fue dado primero al pueblo </a:t>
            </a:r>
          </a:p>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¿La sangre del cordero o el pacto? </a:t>
            </a:r>
          </a:p>
          <a:p>
            <a:pPr marL="0" indent="0" algn="ctr">
              <a:buNone/>
            </a:pPr>
            <a:r>
              <a:rPr lang="es-ES" sz="4500" b="1" dirty="0">
                <a:latin typeface="Times New Roman" panose="02020603050405020304" pitchFamily="18" charset="0"/>
                <a:cs typeface="Times New Roman" panose="02020603050405020304" pitchFamily="18" charset="0"/>
              </a:rPr>
              <a:t>Primero fue el cordero para el sacrificio, que es lo que permite salir y de allí cuando estamos a salvo, es que se nos muestra el pacto.</a:t>
            </a:r>
          </a:p>
          <a:p>
            <a:pPr marL="0" indent="0" algn="ctr">
              <a:buNone/>
            </a:pPr>
            <a:endParaRPr lang="es-E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95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7"/>
            <a:ext cx="9404723" cy="1239895"/>
          </a:xfrm>
        </p:spPr>
        <p:txBody>
          <a:bodyPr>
            <a:normAutofit fontScale="90000"/>
          </a:bodyPr>
          <a:lstStyle/>
          <a:p>
            <a:pPr algn="ctr"/>
            <a:r>
              <a:rPr lang="es-VE" sz="4000" b="1" dirty="0">
                <a:solidFill>
                  <a:srgbClr val="FFFF00"/>
                </a:solidFill>
                <a:latin typeface="Times New Roman" panose="02020603050405020304" pitchFamily="18" charset="0"/>
                <a:cs typeface="Times New Roman" panose="02020603050405020304" pitchFamily="18" charset="0"/>
              </a:rPr>
              <a:t>Por lo tanto, ¿Cómo entonces entender la ley (obediencia)?</a:t>
            </a:r>
          </a:p>
        </p:txBody>
      </p:sp>
      <p:sp>
        <p:nvSpPr>
          <p:cNvPr id="3" name="Marcador de contenido 2"/>
          <p:cNvSpPr>
            <a:spLocks noGrp="1"/>
          </p:cNvSpPr>
          <p:nvPr>
            <p:ph idx="1"/>
          </p:nvPr>
        </p:nvSpPr>
        <p:spPr>
          <a:xfrm>
            <a:off x="646112" y="1964987"/>
            <a:ext cx="9403742" cy="4283412"/>
          </a:xfrm>
        </p:spPr>
        <p:txBody>
          <a:bodyPr>
            <a:normAutofit/>
          </a:bodyPr>
          <a:lstStyle/>
          <a:p>
            <a:pPr marL="0" indent="0" algn="just">
              <a:buNone/>
            </a:pPr>
            <a:r>
              <a:rPr lang="es-ES" sz="3200" b="1" dirty="0">
                <a:latin typeface="Times New Roman" panose="02020603050405020304" pitchFamily="18" charset="0"/>
                <a:cs typeface="Times New Roman" panose="02020603050405020304" pitchFamily="18" charset="0"/>
              </a:rPr>
              <a:t>La obediencia es la respuesta amorosa que Dios ha hecho a tu favor. La obediencia es porque lo amamos, la obediencia no es para salvarnos, sino porque Él nos salvó.</a:t>
            </a:r>
          </a:p>
          <a:p>
            <a:pPr marL="0" indent="0" algn="just">
              <a:buNone/>
            </a:pPr>
            <a:r>
              <a:rPr lang="es-ES" sz="3200" b="1" dirty="0">
                <a:latin typeface="Times New Roman" panose="02020603050405020304" pitchFamily="18" charset="0"/>
                <a:cs typeface="Times New Roman" panose="02020603050405020304" pitchFamily="18" charset="0"/>
              </a:rPr>
              <a:t> Respondemos con la obediencia para manifestar a todos que Él nos escogió, y que anhelamos hacer como Él nos pide porque lo amamos.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96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ctr">
              <a:buNone/>
            </a:pPr>
            <a:r>
              <a:rPr lang="es-ES" sz="3000" b="1" dirty="0">
                <a:solidFill>
                  <a:srgbClr val="FFFF00"/>
                </a:solidFill>
                <a:latin typeface="Times New Roman" panose="02020603050405020304" pitchFamily="18" charset="0"/>
                <a:cs typeface="Times New Roman" panose="02020603050405020304" pitchFamily="18" charset="0"/>
              </a:rPr>
              <a:t>¿Por qué es importante entender la obediencia?</a:t>
            </a:r>
          </a:p>
          <a:p>
            <a:pPr marL="0" indent="0" algn="just">
              <a:buNone/>
            </a:pPr>
            <a:endParaRPr lang="es-ES" sz="3000" b="1" dirty="0">
              <a:latin typeface="Times New Roman" panose="02020603050405020304" pitchFamily="18" charset="0"/>
              <a:cs typeface="Times New Roman" panose="02020603050405020304" pitchFamily="18" charset="0"/>
            </a:endParaRPr>
          </a:p>
          <a:p>
            <a:pPr marL="0" indent="0" algn="just">
              <a:buNone/>
            </a:pPr>
            <a:r>
              <a:rPr lang="es-ES" sz="3000" b="1" dirty="0">
                <a:latin typeface="Times New Roman" panose="02020603050405020304" pitchFamily="18" charset="0"/>
                <a:cs typeface="Times New Roman" panose="02020603050405020304" pitchFamily="18" charset="0"/>
              </a:rPr>
              <a:t>Si detallamos pausadamente, Rut no hizo las cosas a su manera, se olvido de su vieja manera dejando de ser moabita, para ser una nueva criatura.</a:t>
            </a:r>
          </a:p>
          <a:p>
            <a:pPr marL="0" indent="0" algn="just">
              <a:buNone/>
            </a:pPr>
            <a:endParaRPr lang="es-ES"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La historia de Rut encierra un plan de redención para el pueblo de Israel y para los gentiles, pero bajo los lineamientos de Dios.</a:t>
            </a: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07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a:bodyPr>
          <a:lstStyle/>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¿Cómo puedo ser parte de ese pueblo?</a:t>
            </a:r>
            <a:endParaRPr lang="es-ES" sz="4500" b="1" dirty="0">
              <a:latin typeface="Times New Roman" panose="02020603050405020304" pitchFamily="18" charset="0"/>
              <a:cs typeface="Times New Roman" panose="02020603050405020304" pitchFamily="18" charset="0"/>
            </a:endParaRPr>
          </a:p>
          <a:p>
            <a:pPr marL="0" indent="0" algn="ctr">
              <a:buNone/>
            </a:pPr>
            <a:r>
              <a:rPr lang="es-VE" sz="4500" b="1" dirty="0">
                <a:latin typeface="Times New Roman" panose="02020603050405020304" pitchFamily="18" charset="0"/>
                <a:cs typeface="Times New Roman" panose="02020603050405020304" pitchFamily="18" charset="0"/>
              </a:rPr>
              <a:t>Este pueblo es Israel, y esto lo vemos en todas las sagradas escrituras. Leamos…</a:t>
            </a:r>
          </a:p>
          <a:p>
            <a:pPr marL="0" indent="0" algn="ctr">
              <a:buNone/>
            </a:pPr>
            <a:r>
              <a:rPr lang="es-VE" sz="4500" b="1" dirty="0">
                <a:latin typeface="Times New Roman" panose="02020603050405020304" pitchFamily="18" charset="0"/>
                <a:cs typeface="Times New Roman" panose="02020603050405020304" pitchFamily="18" charset="0"/>
              </a:rPr>
              <a:t>Jeremías 31:35</a:t>
            </a:r>
          </a:p>
        </p:txBody>
      </p:sp>
    </p:spTree>
    <p:extLst>
      <p:ext uri="{BB962C8B-B14F-4D97-AF65-F5344CB8AC3E}">
        <p14:creationId xmlns:p14="http://schemas.microsoft.com/office/powerpoint/2010/main" val="131344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70000" lnSpcReduction="20000"/>
          </a:bodyPr>
          <a:lstStyle/>
          <a:p>
            <a:pPr marL="0" indent="0" algn="just">
              <a:buNone/>
            </a:pPr>
            <a:endParaRPr lang="es-ES" sz="4500" b="1" dirty="0">
              <a:solidFill>
                <a:srgbClr val="FFFF00"/>
              </a:solidFill>
              <a:latin typeface="Times New Roman" panose="02020603050405020304" pitchFamily="18" charset="0"/>
              <a:cs typeface="Times New Roman" panose="02020603050405020304" pitchFamily="18" charset="0"/>
            </a:endParaRPr>
          </a:p>
          <a:p>
            <a:pPr marL="0" indent="0" algn="just">
              <a:buNone/>
            </a:pPr>
            <a:r>
              <a:rPr lang="es-ES" sz="4500" b="1" dirty="0" err="1">
                <a:solidFill>
                  <a:srgbClr val="FFFF00"/>
                </a:solidFill>
                <a:latin typeface="Times New Roman" panose="02020603050405020304" pitchFamily="18" charset="0"/>
                <a:cs typeface="Times New Roman" panose="02020603050405020304" pitchFamily="18" charset="0"/>
              </a:rPr>
              <a:t>Jer</a:t>
            </a:r>
            <a:r>
              <a:rPr lang="es-ES" sz="4500" b="1" dirty="0">
                <a:solidFill>
                  <a:srgbClr val="FFFF00"/>
                </a:solidFill>
                <a:latin typeface="Times New Roman" panose="02020603050405020304" pitchFamily="18" charset="0"/>
                <a:cs typeface="Times New Roman" panose="02020603050405020304" pitchFamily="18" charset="0"/>
              </a:rPr>
              <a:t> 31:35  </a:t>
            </a:r>
            <a:r>
              <a:rPr lang="es-ES" sz="4500" b="1" dirty="0">
                <a:latin typeface="Times New Roman" panose="02020603050405020304" pitchFamily="18" charset="0"/>
                <a:cs typeface="Times New Roman" panose="02020603050405020304" pitchFamily="18" charset="0"/>
              </a:rPr>
              <a:t>Así ha dicho YHVH, que da el sol para luz del día, las leyes de la luna y de las estrellas para luz de la noche, que parte el mar, y braman sus ondas; YHVH de los ejércitos es su nombre: 36  Si faltaren estas leyes delante de mí, dice YHVH, también la descendencia de Israel faltará para no ser nación delante de mí eternamente. 37  Así ha dicho YHVH: Si los cielos arriba se pueden medir, y explorarse abajo los fundamentos de la tierra, también yo desecharé toda la descendencia de Israel por todo lo que hicieron, dice YHVH. </a:t>
            </a:r>
          </a:p>
        </p:txBody>
      </p:sp>
    </p:spTree>
    <p:extLst>
      <p:ext uri="{BB962C8B-B14F-4D97-AF65-F5344CB8AC3E}">
        <p14:creationId xmlns:p14="http://schemas.microsoft.com/office/powerpoint/2010/main" val="1039179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77500" lnSpcReduction="20000"/>
          </a:bodyPr>
          <a:lstStyle/>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Hechos 2:14 </a:t>
            </a:r>
            <a:r>
              <a:rPr lang="es-ES" sz="4500" b="1" dirty="0">
                <a:latin typeface="Times New Roman" panose="02020603050405020304" pitchFamily="18" charset="0"/>
                <a:cs typeface="Times New Roman" panose="02020603050405020304" pitchFamily="18" charset="0"/>
              </a:rPr>
              <a:t>A los judíos! “Entonces Pedro, poniéndose en pie con los once, alzó la voz  y les habló diciendo: </a:t>
            </a:r>
            <a:r>
              <a:rPr lang="es-ES" sz="4500" b="1" dirty="0">
                <a:solidFill>
                  <a:srgbClr val="FFFF00"/>
                </a:solidFill>
                <a:latin typeface="Times New Roman" panose="02020603050405020304" pitchFamily="18" charset="0"/>
                <a:cs typeface="Times New Roman" panose="02020603050405020304" pitchFamily="18" charset="0"/>
              </a:rPr>
              <a:t>Varones judíos</a:t>
            </a:r>
            <a:r>
              <a:rPr lang="es-ES" sz="4500" b="1" dirty="0">
                <a:latin typeface="Times New Roman" panose="02020603050405020304" pitchFamily="18" charset="0"/>
                <a:cs typeface="Times New Roman" panose="02020603050405020304" pitchFamily="18" charset="0"/>
              </a:rPr>
              <a:t>, y todos los que habitáis en Jerusalén, esto os sea notorio, y oíd mis palabras.” </a:t>
            </a:r>
          </a:p>
          <a:p>
            <a:pPr marL="0" indent="0" algn="ctr">
              <a:buNone/>
            </a:pPr>
            <a:r>
              <a:rPr lang="es-ES" sz="4500" b="1" dirty="0">
                <a:latin typeface="Times New Roman" panose="02020603050405020304" pitchFamily="18" charset="0"/>
                <a:cs typeface="Times New Roman" panose="02020603050405020304" pitchFamily="18" charset="0"/>
              </a:rPr>
              <a:t>Verso 22; “</a:t>
            </a:r>
            <a:r>
              <a:rPr lang="es-ES" sz="4500" b="1" dirty="0">
                <a:solidFill>
                  <a:srgbClr val="FFFF00"/>
                </a:solidFill>
                <a:latin typeface="Times New Roman" panose="02020603050405020304" pitchFamily="18" charset="0"/>
                <a:cs typeface="Times New Roman" panose="02020603050405020304" pitchFamily="18" charset="0"/>
              </a:rPr>
              <a:t>Varones israelitas</a:t>
            </a:r>
            <a:r>
              <a:rPr lang="es-ES" sz="4500" b="1" dirty="0">
                <a:latin typeface="Times New Roman" panose="02020603050405020304" pitchFamily="18" charset="0"/>
                <a:cs typeface="Times New Roman" panose="02020603050405020304" pitchFamily="18" charset="0"/>
              </a:rPr>
              <a:t>, oíd estas palabras: Jesús Nazareno, varón aprobado por Dios entre vosotros con las maravillas, prodigios y señales que Dios hizo entre vosotros por medio de él, como vosotros mismos sabéis;”</a:t>
            </a:r>
          </a:p>
          <a:p>
            <a:pPr marL="0" indent="0" algn="ctr">
              <a:buNone/>
            </a:pPr>
            <a:r>
              <a:rPr lang="es-ES" sz="4500" b="1" dirty="0">
                <a:latin typeface="Times New Roman" panose="02020603050405020304" pitchFamily="18" charset="0"/>
                <a:cs typeface="Times New Roman" panose="02020603050405020304" pitchFamily="18" charset="0"/>
              </a:rPr>
              <a:t>¿a quien se dirigió Pedro?</a:t>
            </a:r>
          </a:p>
          <a:p>
            <a:pPr marL="0" indent="0" algn="ctr">
              <a:buNone/>
            </a:pPr>
            <a:endParaRPr lang="es-ES" sz="4500" b="1" dirty="0">
              <a:latin typeface="Times New Roman" panose="02020603050405020304" pitchFamily="18" charset="0"/>
              <a:cs typeface="Times New Roman" panose="02020603050405020304" pitchFamily="18" charset="0"/>
            </a:endParaRPr>
          </a:p>
          <a:p>
            <a:pPr marL="0" indent="0" algn="ctr">
              <a:buNone/>
            </a:pPr>
            <a:endParaRPr lang="es-ES" sz="4500" b="1" dirty="0">
              <a:latin typeface="Times New Roman" panose="02020603050405020304" pitchFamily="18" charset="0"/>
              <a:cs typeface="Times New Roman" panose="02020603050405020304" pitchFamily="18" charset="0"/>
            </a:endParaRPr>
          </a:p>
          <a:p>
            <a:pPr marL="0" indent="0" algn="ctr">
              <a:buNone/>
            </a:pPr>
            <a:endParaRPr lang="es-E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76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lnSpcReduction="20000"/>
          </a:bodyPr>
          <a:lstStyle/>
          <a:p>
            <a:pPr marL="0" indent="0" algn="just">
              <a:buNone/>
            </a:pPr>
            <a:r>
              <a:rPr lang="es-ES" sz="4500" b="1" dirty="0">
                <a:solidFill>
                  <a:srgbClr val="FFFF00"/>
                </a:solidFill>
                <a:latin typeface="Times New Roman" panose="02020603050405020304" pitchFamily="18" charset="0"/>
                <a:cs typeface="Times New Roman" panose="02020603050405020304" pitchFamily="18" charset="0"/>
              </a:rPr>
              <a:t>Romanos 1:16 </a:t>
            </a:r>
            <a:r>
              <a:rPr lang="es-ES" sz="4500" b="1" dirty="0">
                <a:latin typeface="Times New Roman" panose="02020603050405020304" pitchFamily="18" charset="0"/>
                <a:cs typeface="Times New Roman" panose="02020603050405020304" pitchFamily="18" charset="0"/>
              </a:rPr>
              <a:t>“Porque no me avergüenzo del evangelio, porque es poder de Dios para salvación a todo aquel que cree; al judío primeramente, y también al griego”. </a:t>
            </a:r>
          </a:p>
          <a:p>
            <a:pPr marL="0" indent="0" algn="just">
              <a:buNone/>
            </a:pPr>
            <a:r>
              <a:rPr lang="es-ES" sz="4500" b="1" dirty="0">
                <a:solidFill>
                  <a:srgbClr val="FFFF00"/>
                </a:solidFill>
                <a:latin typeface="Times New Roman" panose="02020603050405020304" pitchFamily="18" charset="0"/>
                <a:cs typeface="Times New Roman" panose="02020603050405020304" pitchFamily="18" charset="0"/>
              </a:rPr>
              <a:t>Romanos 2:9 </a:t>
            </a:r>
            <a:r>
              <a:rPr lang="es-ES" sz="4500" b="1" dirty="0">
                <a:latin typeface="Times New Roman" panose="02020603050405020304" pitchFamily="18" charset="0"/>
                <a:cs typeface="Times New Roman" panose="02020603050405020304" pitchFamily="18" charset="0"/>
              </a:rPr>
              <a:t>“tribulación y angustia sobre todo ser humano que hace lo malo, el judío primeramente y también el griego”</a:t>
            </a:r>
          </a:p>
        </p:txBody>
      </p:sp>
    </p:spTree>
    <p:extLst>
      <p:ext uri="{BB962C8B-B14F-4D97-AF65-F5344CB8AC3E}">
        <p14:creationId xmlns:p14="http://schemas.microsoft.com/office/powerpoint/2010/main" val="4211712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44282"/>
          </a:xfrm>
        </p:spPr>
        <p:txBody>
          <a:bodyPr>
            <a:normAutofit/>
          </a:bodyPr>
          <a:lstStyle/>
          <a:p>
            <a:pPr algn="ctr"/>
            <a:r>
              <a:rPr lang="es-VE" sz="5400" b="1" dirty="0">
                <a:latin typeface="Times New Roman" panose="02020603050405020304" pitchFamily="18" charset="0"/>
                <a:cs typeface="Times New Roman" panose="02020603050405020304" pitchFamily="18" charset="0"/>
              </a:rPr>
              <a:t>¿Qué?</a:t>
            </a:r>
          </a:p>
        </p:txBody>
      </p:sp>
      <p:sp>
        <p:nvSpPr>
          <p:cNvPr id="3" name="Marcador de contenido 2"/>
          <p:cNvSpPr>
            <a:spLocks noGrp="1"/>
          </p:cNvSpPr>
          <p:nvPr>
            <p:ph idx="1"/>
          </p:nvPr>
        </p:nvSpPr>
        <p:spPr>
          <a:xfrm>
            <a:off x="646112" y="1397000"/>
            <a:ext cx="10529888" cy="4851399"/>
          </a:xfrm>
        </p:spPr>
        <p:txBody>
          <a:bodyPr>
            <a:noAutofit/>
          </a:bodyPr>
          <a:lstStyle/>
          <a:p>
            <a:pPr marL="0" indent="0" algn="just">
              <a:buNone/>
            </a:pPr>
            <a:r>
              <a:rPr lang="es-ES" sz="2800" b="1" dirty="0" err="1">
                <a:latin typeface="Times New Roman" panose="02020603050405020304" pitchFamily="18" charset="0"/>
                <a:cs typeface="Times New Roman" panose="02020603050405020304" pitchFamily="18" charset="0"/>
              </a:rPr>
              <a:t>Shavuot</a:t>
            </a:r>
            <a:r>
              <a:rPr lang="es-ES" sz="2800" b="1" dirty="0">
                <a:latin typeface="Times New Roman" panose="02020603050405020304" pitchFamily="18" charset="0"/>
                <a:cs typeface="Times New Roman" panose="02020603050405020304" pitchFamily="18" charset="0"/>
              </a:rPr>
              <a:t> es una cita que Adonay nos dio para que recordemos de su gran amor para toda la humanidad.</a:t>
            </a:r>
          </a:p>
          <a:p>
            <a:pPr marL="0" indent="0" algn="just">
              <a:buNone/>
            </a:pPr>
            <a:endParaRPr lang="es-ES" sz="2800" b="1" dirty="0">
              <a:latin typeface="Times New Roman" panose="02020603050405020304" pitchFamily="18" charset="0"/>
              <a:cs typeface="Times New Roman" panose="02020603050405020304" pitchFamily="18" charset="0"/>
            </a:endParaRPr>
          </a:p>
          <a:p>
            <a:pPr marL="0" indent="0" algn="just">
              <a:buNone/>
            </a:pPr>
            <a:r>
              <a:rPr lang="es-ES" sz="2800" b="1" dirty="0" err="1">
                <a:latin typeface="Times New Roman" panose="02020603050405020304" pitchFamily="18" charset="0"/>
                <a:cs typeface="Times New Roman" panose="02020603050405020304" pitchFamily="18" charset="0"/>
              </a:rPr>
              <a:t>Shavuot</a:t>
            </a:r>
            <a:r>
              <a:rPr lang="es-ES" sz="2800" b="1" dirty="0">
                <a:latin typeface="Times New Roman" panose="02020603050405020304" pitchFamily="18" charset="0"/>
                <a:cs typeface="Times New Roman" panose="02020603050405020304" pitchFamily="18" charset="0"/>
              </a:rPr>
              <a:t> también es conocida como pentecostés.</a:t>
            </a:r>
          </a:p>
          <a:p>
            <a:pPr marL="0" indent="0" algn="just">
              <a:buNone/>
            </a:pPr>
            <a:endParaRPr lang="es-ES" sz="2800" b="1" dirty="0">
              <a:latin typeface="Times New Roman" panose="02020603050405020304" pitchFamily="18" charset="0"/>
              <a:cs typeface="Times New Roman" panose="02020603050405020304" pitchFamily="18" charset="0"/>
            </a:endParaRPr>
          </a:p>
          <a:p>
            <a:pPr marL="0" indent="0" algn="just">
              <a:buNone/>
            </a:pPr>
            <a:r>
              <a:rPr lang="es-VE" sz="2800" b="1" dirty="0">
                <a:latin typeface="Times New Roman" panose="02020603050405020304" pitchFamily="18" charset="0"/>
                <a:cs typeface="Times New Roman" panose="02020603050405020304" pitchFamily="18" charset="0"/>
              </a:rPr>
              <a:t>Pero también tiene el nombre de ATZERET, que significa extensión, y esto se debe a que </a:t>
            </a:r>
            <a:r>
              <a:rPr lang="es-VE" sz="2800" b="1" dirty="0" err="1">
                <a:latin typeface="Times New Roman" panose="02020603050405020304" pitchFamily="18" charset="0"/>
                <a:cs typeface="Times New Roman" panose="02020603050405020304" pitchFamily="18" charset="0"/>
              </a:rPr>
              <a:t>shavuot</a:t>
            </a:r>
            <a:r>
              <a:rPr lang="es-VE" sz="2800" b="1" dirty="0">
                <a:latin typeface="Times New Roman" panose="02020603050405020304" pitchFamily="18" charset="0"/>
                <a:cs typeface="Times New Roman" panose="02020603050405020304" pitchFamily="18" charset="0"/>
              </a:rPr>
              <a:t> es solo una extensión de la fiesta de pesaj. </a:t>
            </a:r>
            <a:endParaRPr lang="es-E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1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70000" lnSpcReduction="20000"/>
          </a:bodyPr>
          <a:lstStyle/>
          <a:p>
            <a:pPr marL="0" indent="0" algn="ctr">
              <a:buNone/>
            </a:pPr>
            <a:r>
              <a:rPr lang="es-VE" sz="4500" b="1" dirty="0">
                <a:latin typeface="Times New Roman" panose="02020603050405020304" pitchFamily="18" charset="0"/>
                <a:cs typeface="Times New Roman" panose="02020603050405020304" pitchFamily="18" charset="0"/>
              </a:rPr>
              <a:t>Pero, si el pueblo es Israel, ¿Cómo puedo formar parte de este pueblo? Por eso necesitamos las palabras del evangelio</a:t>
            </a:r>
          </a:p>
          <a:p>
            <a:pPr marL="0" indent="0" algn="ctr">
              <a:buNone/>
            </a:pPr>
            <a:endParaRPr lang="es-VE" sz="4500" b="1" dirty="0">
              <a:latin typeface="Times New Roman" panose="02020603050405020304" pitchFamily="18" charset="0"/>
              <a:cs typeface="Times New Roman" panose="02020603050405020304" pitchFamily="18" charset="0"/>
            </a:endParaRPr>
          </a:p>
          <a:p>
            <a:pPr marL="0" indent="0" algn="ctr">
              <a:buNone/>
            </a:pPr>
            <a:r>
              <a:rPr lang="es-VE" sz="4500" b="1" dirty="0">
                <a:latin typeface="Times New Roman" panose="02020603050405020304" pitchFamily="18" charset="0"/>
                <a:cs typeface="Times New Roman" panose="02020603050405020304" pitchFamily="18" charset="0"/>
              </a:rPr>
              <a:t>EFESIOS 2:11 Por tanto, acordaos de que en otro tiempo vosotros, </a:t>
            </a:r>
            <a:r>
              <a:rPr lang="es-VE" sz="4500" b="1" dirty="0">
                <a:solidFill>
                  <a:srgbClr val="FFFF00"/>
                </a:solidFill>
                <a:latin typeface="Times New Roman" panose="02020603050405020304" pitchFamily="18" charset="0"/>
                <a:cs typeface="Times New Roman" panose="02020603050405020304" pitchFamily="18" charset="0"/>
              </a:rPr>
              <a:t>los gentiles </a:t>
            </a:r>
            <a:r>
              <a:rPr lang="es-VE" sz="4500" b="1" dirty="0">
                <a:latin typeface="Times New Roman" panose="02020603050405020304" pitchFamily="18" charset="0"/>
                <a:cs typeface="Times New Roman" panose="02020603050405020304" pitchFamily="18" charset="0"/>
              </a:rPr>
              <a:t>en cuanto a la carne, erais llamados </a:t>
            </a:r>
            <a:r>
              <a:rPr lang="es-VE" sz="4500" b="1" dirty="0" err="1">
                <a:latin typeface="Times New Roman" panose="02020603050405020304" pitchFamily="18" charset="0"/>
                <a:cs typeface="Times New Roman" panose="02020603050405020304" pitchFamily="18" charset="0"/>
              </a:rPr>
              <a:t>incircuncisión</a:t>
            </a:r>
            <a:r>
              <a:rPr lang="es-VE" sz="4500" b="1" dirty="0">
                <a:latin typeface="Times New Roman" panose="02020603050405020304" pitchFamily="18" charset="0"/>
                <a:cs typeface="Times New Roman" panose="02020603050405020304" pitchFamily="18" charset="0"/>
              </a:rPr>
              <a:t> por la llamada circuncisión hecha con mano en la carne. 12. En aquel tiempo estabais sin MESÍAS, ALEJADOS DE LA CIUDADANÍA DE ISRAEL y AJENOS A LOS PACTOS DE LA PROMESA, SIN ESPERANZA Y SIN DIOS EN EL MUNDO.</a:t>
            </a:r>
          </a:p>
        </p:txBody>
      </p:sp>
    </p:spTree>
    <p:extLst>
      <p:ext uri="{BB962C8B-B14F-4D97-AF65-F5344CB8AC3E}">
        <p14:creationId xmlns:p14="http://schemas.microsoft.com/office/powerpoint/2010/main" val="2626526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505838"/>
            <a:ext cx="9403742" cy="5742561"/>
          </a:xfrm>
        </p:spPr>
        <p:txBody>
          <a:bodyPr>
            <a:normAutofit fontScale="70000" lnSpcReduction="20000"/>
          </a:bodyPr>
          <a:lstStyle/>
          <a:p>
            <a:pPr marL="0" indent="0" algn="just">
              <a:buNone/>
            </a:pPr>
            <a:r>
              <a:rPr lang="es-VE" sz="4500" b="1" dirty="0">
                <a:latin typeface="Times New Roman" panose="02020603050405020304" pitchFamily="18" charset="0"/>
                <a:cs typeface="Times New Roman" panose="02020603050405020304" pitchFamily="18" charset="0"/>
              </a:rPr>
              <a:t>13  </a:t>
            </a:r>
            <a:r>
              <a:rPr lang="es-VE" sz="4500" b="1" dirty="0">
                <a:solidFill>
                  <a:srgbClr val="FFFF00"/>
                </a:solidFill>
                <a:latin typeface="Times New Roman" panose="02020603050405020304" pitchFamily="18" charset="0"/>
                <a:cs typeface="Times New Roman" panose="02020603050405020304" pitchFamily="18" charset="0"/>
              </a:rPr>
              <a:t>Pero ahora en Cristo Jesús</a:t>
            </a:r>
            <a:r>
              <a:rPr lang="es-VE" sz="4500" b="1" dirty="0">
                <a:latin typeface="Times New Roman" panose="02020603050405020304" pitchFamily="18" charset="0"/>
                <a:cs typeface="Times New Roman" panose="02020603050405020304" pitchFamily="18" charset="0"/>
              </a:rPr>
              <a:t>, vosotros </a:t>
            </a:r>
            <a:r>
              <a:rPr lang="es-VE" sz="4500" b="1" dirty="0">
                <a:solidFill>
                  <a:srgbClr val="FFFF00"/>
                </a:solidFill>
                <a:latin typeface="Times New Roman" panose="02020603050405020304" pitchFamily="18" charset="0"/>
                <a:cs typeface="Times New Roman" panose="02020603050405020304" pitchFamily="18" charset="0"/>
              </a:rPr>
              <a:t>que en otro tiempo estabais lejos</a:t>
            </a:r>
            <a:r>
              <a:rPr lang="es-VE" sz="4500" b="1" dirty="0">
                <a:latin typeface="Times New Roman" panose="02020603050405020304" pitchFamily="18" charset="0"/>
                <a:cs typeface="Times New Roman" panose="02020603050405020304" pitchFamily="18" charset="0"/>
              </a:rPr>
              <a:t>, habéis sido hechos cercanos por la sangre de Cristo. 14 Él es nuestra paz, que de ambos pueblos hizo uno, derribando la pared intermedia de separación, 15  aboliendo en su carne las enemistades (la ley de los mandamientos expresados en ordenanzas), para crear en sí mismo de los dos un solo y nuevo hombre, haciendo la paz, 16  y mediante la cruz reconciliar con Dios a ambos en un solo cuerpo, matando en ella las enemistades. 17  Y vino y anunció las buenas nuevas de paz a vosotros que estabais lejos y a los que estáis cerca, 18  porque por medio de él los unos y los otros tenemos entrada por un mismo Espíritu al Padre.</a:t>
            </a:r>
          </a:p>
        </p:txBody>
      </p:sp>
    </p:spTree>
    <p:extLst>
      <p:ext uri="{BB962C8B-B14F-4D97-AF65-F5344CB8AC3E}">
        <p14:creationId xmlns:p14="http://schemas.microsoft.com/office/powerpoint/2010/main" val="753501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lnSpcReduction="20000"/>
          </a:bodyPr>
          <a:lstStyle/>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Así que con Yeshua seriamos ciudadanos de Israel:</a:t>
            </a:r>
          </a:p>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19. </a:t>
            </a:r>
            <a:r>
              <a:rPr lang="es-ES" sz="4500" b="1" dirty="0">
                <a:latin typeface="Times New Roman" panose="02020603050405020304" pitchFamily="18" charset="0"/>
                <a:cs typeface="Times New Roman" panose="02020603050405020304" pitchFamily="18" charset="0"/>
              </a:rPr>
              <a:t>Así que ya no sois extranjeros ni advenedizos, sino conciudadanos de los santos, (CIUDADANOS DE ISRAEL) y miembros de la familia de Dios, 20. edificados sobre el fundamento de los apóstoles y profetas, siendo la principal piedra del ángulo YESHUA mismo,</a:t>
            </a:r>
          </a:p>
          <a:p>
            <a:pPr marL="0" indent="0" algn="ctr">
              <a:buNone/>
            </a:pPr>
            <a:endParaRPr lang="es-E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69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lnSpcReduction="10000"/>
          </a:bodyPr>
          <a:lstStyle/>
          <a:p>
            <a:pPr marL="0" indent="0" algn="ctr">
              <a:buNone/>
            </a:pPr>
            <a:r>
              <a:rPr lang="es-ES" sz="4500" b="1" dirty="0">
                <a:latin typeface="Times New Roman" panose="02020603050405020304" pitchFamily="18" charset="0"/>
                <a:cs typeface="Times New Roman" panose="02020603050405020304" pitchFamily="18" charset="0"/>
              </a:rPr>
              <a:t>Pablo no habla de formar una iglesia, él dice muy claramente a los que están lejos, es decir  Casa de Israel y gentiles, que al aceptar a Yeshua serán hechos parte de Israel, conciudadanos de los santos.</a:t>
            </a:r>
          </a:p>
          <a:p>
            <a:pPr marL="0" indent="0" algn="ctr">
              <a:buNone/>
            </a:pPr>
            <a:r>
              <a:rPr lang="es-ES" sz="4500" b="1" dirty="0">
                <a:latin typeface="Times New Roman" panose="02020603050405020304" pitchFamily="18" charset="0"/>
                <a:cs typeface="Times New Roman" panose="02020603050405020304" pitchFamily="18" charset="0"/>
              </a:rPr>
              <a:t>Y los que están cerca, los judíos deben ser unidos en un solo pueblo: Israel!</a:t>
            </a:r>
          </a:p>
        </p:txBody>
      </p:sp>
    </p:spTree>
    <p:extLst>
      <p:ext uri="{BB962C8B-B14F-4D97-AF65-F5344CB8AC3E}">
        <p14:creationId xmlns:p14="http://schemas.microsoft.com/office/powerpoint/2010/main" val="223924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lnSpcReduction="10000"/>
          </a:bodyPr>
          <a:lstStyle/>
          <a:p>
            <a:pPr marL="0" indent="0" algn="ctr">
              <a:buNone/>
            </a:pPr>
            <a:r>
              <a:rPr lang="es-ES" sz="4500" b="1" dirty="0">
                <a:latin typeface="Times New Roman" panose="02020603050405020304" pitchFamily="18" charset="0"/>
                <a:cs typeface="Times New Roman" panose="02020603050405020304" pitchFamily="18" charset="0"/>
              </a:rPr>
              <a:t>Mis amigos, hoy tenemos este gran regalo, Hashem mismo nos ha salvado con su diestra, para ser nuestro Dios y nos ha ingresado en su simiente y nos hizo pueblo suyo.</a:t>
            </a:r>
          </a:p>
          <a:p>
            <a:pPr marL="0" indent="0" algn="ctr">
              <a:buNone/>
            </a:pPr>
            <a:endParaRPr lang="es-ES" sz="4500" b="1" dirty="0">
              <a:latin typeface="Times New Roman" panose="02020603050405020304" pitchFamily="18" charset="0"/>
              <a:cs typeface="Times New Roman" panose="02020603050405020304" pitchFamily="18" charset="0"/>
            </a:endParaRPr>
          </a:p>
          <a:p>
            <a:pPr marL="0" indent="0" algn="ctr">
              <a:buNone/>
            </a:pPr>
            <a:r>
              <a:rPr lang="es-ES" sz="4500" b="1" dirty="0">
                <a:latin typeface="Times New Roman" panose="02020603050405020304" pitchFamily="18" charset="0"/>
                <a:cs typeface="Times New Roman" panose="02020603050405020304" pitchFamily="18" charset="0"/>
              </a:rPr>
              <a:t>Y ahora en este día estamos aquí para recibir sus juramentos, sus promesas.</a:t>
            </a:r>
          </a:p>
        </p:txBody>
      </p:sp>
    </p:spTree>
    <p:extLst>
      <p:ext uri="{BB962C8B-B14F-4D97-AF65-F5344CB8AC3E}">
        <p14:creationId xmlns:p14="http://schemas.microsoft.com/office/powerpoint/2010/main" val="139672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a:bodyPr>
          <a:lstStyle/>
          <a:p>
            <a:pPr marL="0" indent="0" algn="ctr">
              <a:buNone/>
            </a:pPr>
            <a:r>
              <a:rPr lang="es-ES" sz="4500" b="1" dirty="0">
                <a:latin typeface="Times New Roman" panose="02020603050405020304" pitchFamily="18" charset="0"/>
                <a:cs typeface="Times New Roman" panose="02020603050405020304" pitchFamily="18" charset="0"/>
              </a:rPr>
              <a:t>Y por eso, hoy, en esta cita hermosa llamada </a:t>
            </a:r>
            <a:r>
              <a:rPr lang="es-ES" sz="4500" b="1" dirty="0" err="1">
                <a:latin typeface="Times New Roman" panose="02020603050405020304" pitchFamily="18" charset="0"/>
                <a:cs typeface="Times New Roman" panose="02020603050405020304" pitchFamily="18" charset="0"/>
              </a:rPr>
              <a:t>shavuot</a:t>
            </a:r>
            <a:r>
              <a:rPr lang="es-ES" sz="4500" b="1" dirty="0">
                <a:latin typeface="Times New Roman" panose="02020603050405020304" pitchFamily="18" charset="0"/>
                <a:cs typeface="Times New Roman" panose="02020603050405020304" pitchFamily="18" charset="0"/>
              </a:rPr>
              <a:t> </a:t>
            </a:r>
          </a:p>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Recibiremos el mejor Regalo del Creador de los cielos y la tierra.</a:t>
            </a:r>
          </a:p>
          <a:p>
            <a:pPr marL="0" indent="0" algn="ctr">
              <a:buNone/>
            </a:pPr>
            <a:endParaRPr lang="es-ES" sz="4500" b="1" dirty="0">
              <a:solidFill>
                <a:srgbClr val="FFFF00"/>
              </a:solidFill>
              <a:latin typeface="Times New Roman" panose="02020603050405020304" pitchFamily="18" charset="0"/>
              <a:cs typeface="Times New Roman" panose="02020603050405020304" pitchFamily="18" charset="0"/>
            </a:endParaRPr>
          </a:p>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Preparemos nuestro corazón con Ezequiel 36:22-38 y Jeremías 31:27-34</a:t>
            </a:r>
          </a:p>
        </p:txBody>
      </p:sp>
    </p:spTree>
    <p:extLst>
      <p:ext uri="{BB962C8B-B14F-4D97-AF65-F5344CB8AC3E}">
        <p14:creationId xmlns:p14="http://schemas.microsoft.com/office/powerpoint/2010/main" val="293570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92500" lnSpcReduction="10000"/>
          </a:bodyPr>
          <a:lstStyle/>
          <a:p>
            <a:pPr marL="0" indent="0" algn="ctr">
              <a:buNone/>
            </a:pPr>
            <a:r>
              <a:rPr lang="es-ES" sz="4500" b="1" dirty="0">
                <a:solidFill>
                  <a:srgbClr val="FFFF00"/>
                </a:solidFill>
                <a:latin typeface="Times New Roman" panose="02020603050405020304" pitchFamily="18" charset="0"/>
                <a:cs typeface="Times New Roman" panose="02020603050405020304" pitchFamily="18" charset="0"/>
              </a:rPr>
              <a:t>Somos de Israel, pueblo adquirido por Dios, pueblo santo, pueblo de sacerdotes</a:t>
            </a:r>
          </a:p>
          <a:p>
            <a:pPr marL="0" indent="0" algn="ctr">
              <a:buNone/>
            </a:pPr>
            <a:endParaRPr lang="es-ES" sz="4500" b="1" dirty="0">
              <a:latin typeface="Times New Roman" panose="02020603050405020304" pitchFamily="18" charset="0"/>
              <a:cs typeface="Times New Roman" panose="02020603050405020304" pitchFamily="18" charset="0"/>
            </a:endParaRPr>
          </a:p>
          <a:p>
            <a:pPr marL="0" indent="0" algn="ctr">
              <a:buNone/>
            </a:pPr>
            <a:r>
              <a:rPr lang="es-ES" sz="4500" b="1" dirty="0">
                <a:latin typeface="Times New Roman" panose="02020603050405020304" pitchFamily="18" charset="0"/>
                <a:cs typeface="Times New Roman" panose="02020603050405020304" pitchFamily="18" charset="0"/>
              </a:rPr>
              <a:t>Así que, las palabras dichas por Rut están disponibles para que salgan de tus labios: </a:t>
            </a:r>
            <a:r>
              <a:rPr lang="es-ES" sz="4500" b="1" dirty="0">
                <a:solidFill>
                  <a:srgbClr val="FFFF00"/>
                </a:solidFill>
                <a:latin typeface="Times New Roman" panose="02020603050405020304" pitchFamily="18" charset="0"/>
                <a:cs typeface="Times New Roman" panose="02020603050405020304" pitchFamily="18" charset="0"/>
              </a:rPr>
              <a:t>“Tu Dios </a:t>
            </a:r>
            <a:r>
              <a:rPr lang="es-ES" sz="4500" b="1" dirty="0">
                <a:latin typeface="Times New Roman" panose="02020603050405020304" pitchFamily="18" charset="0"/>
                <a:cs typeface="Times New Roman" panose="02020603050405020304" pitchFamily="18" charset="0"/>
              </a:rPr>
              <a:t>(con el nombre que esta sobre todo nombre) </a:t>
            </a:r>
            <a:r>
              <a:rPr lang="es-ES" sz="4500" b="1" dirty="0">
                <a:solidFill>
                  <a:srgbClr val="FFFF00"/>
                </a:solidFill>
                <a:latin typeface="Times New Roman" panose="02020603050405020304" pitchFamily="18" charset="0"/>
                <a:cs typeface="Times New Roman" panose="02020603050405020304" pitchFamily="18" charset="0"/>
              </a:rPr>
              <a:t>será mi Dios, y tu pueblo será mi pueblo”</a:t>
            </a:r>
          </a:p>
        </p:txBody>
      </p:sp>
    </p:spTree>
    <p:extLst>
      <p:ext uri="{BB962C8B-B14F-4D97-AF65-F5344CB8AC3E}">
        <p14:creationId xmlns:p14="http://schemas.microsoft.com/office/powerpoint/2010/main" val="210085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a:bodyPr>
          <a:lstStyle/>
          <a:p>
            <a:pPr marL="0" indent="0" algn="ctr">
              <a:buNone/>
            </a:pPr>
            <a:r>
              <a:rPr lang="es-ES" sz="4500" b="1" dirty="0">
                <a:latin typeface="Times New Roman" panose="02020603050405020304" pitchFamily="18" charset="0"/>
                <a:cs typeface="Times New Roman" panose="02020603050405020304" pitchFamily="18" charset="0"/>
              </a:rPr>
              <a:t>Voy a necesitar hombres y mujeres que hablan diferentes lenguas, con el capitulo 20 de éxodo </a:t>
            </a:r>
            <a:r>
              <a:rPr lang="es-ES" sz="4500" b="1">
                <a:latin typeface="Times New Roman" panose="02020603050405020304" pitchFamily="18" charset="0"/>
                <a:cs typeface="Times New Roman" panose="02020603050405020304" pitchFamily="18" charset="0"/>
              </a:rPr>
              <a:t>en mano</a:t>
            </a:r>
            <a:endParaRPr lang="es-E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12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a:bodyPr>
          <a:lstStyle/>
          <a:p>
            <a:pPr marL="0" indent="0" algn="ctr">
              <a:buNone/>
            </a:pPr>
            <a:r>
              <a:rPr lang="es-ES" sz="4500" b="1" dirty="0">
                <a:latin typeface="Times New Roman" panose="02020603050405020304" pitchFamily="18" charset="0"/>
                <a:cs typeface="Times New Roman" panose="02020603050405020304" pitchFamily="18" charset="0"/>
              </a:rPr>
              <a:t>Y repetimos: </a:t>
            </a:r>
          </a:p>
          <a:p>
            <a:pPr marL="0" indent="0" algn="ctr">
              <a:buNone/>
            </a:pPr>
            <a:r>
              <a:rPr lang="es-ES" sz="4500" b="1" dirty="0">
                <a:latin typeface="Times New Roman" panose="02020603050405020304" pitchFamily="18" charset="0"/>
                <a:cs typeface="Times New Roman" panose="02020603050405020304" pitchFamily="18" charset="0"/>
              </a:rPr>
              <a:t>“haremos todo lo que Hashem ha hablado”</a:t>
            </a:r>
          </a:p>
        </p:txBody>
      </p:sp>
    </p:spTree>
    <p:extLst>
      <p:ext uri="{BB962C8B-B14F-4D97-AF65-F5344CB8AC3E}">
        <p14:creationId xmlns:p14="http://schemas.microsoft.com/office/powerpoint/2010/main" val="380392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1066800"/>
            <a:ext cx="9403742" cy="5181599"/>
          </a:xfrm>
        </p:spPr>
        <p:txBody>
          <a:bodyPr>
            <a:normAutofit fontScale="85000" lnSpcReduction="10000"/>
          </a:bodyPr>
          <a:lstStyle/>
          <a:p>
            <a:pPr marL="0" indent="0" algn="ctr">
              <a:buNone/>
            </a:pPr>
            <a:r>
              <a:rPr lang="es-ES" sz="4500" b="1" dirty="0">
                <a:latin typeface="Times New Roman" panose="02020603050405020304" pitchFamily="18" charset="0"/>
                <a:cs typeface="Times New Roman" panose="02020603050405020304" pitchFamily="18" charset="0"/>
              </a:rPr>
              <a:t>EL ETERNO dijo a su pueblo: </a:t>
            </a:r>
          </a:p>
          <a:p>
            <a:pPr marL="0" indent="0" algn="just">
              <a:buNone/>
            </a:pPr>
            <a:r>
              <a:rPr lang="es-ES" sz="4500" b="1" dirty="0">
                <a:solidFill>
                  <a:srgbClr val="FFFF00"/>
                </a:solidFill>
                <a:latin typeface="Times New Roman" panose="02020603050405020304" pitchFamily="18" charset="0"/>
                <a:cs typeface="Times New Roman" panose="02020603050405020304" pitchFamily="18" charset="0"/>
              </a:rPr>
              <a:t>Éxodo 19: 5</a:t>
            </a:r>
            <a:r>
              <a:rPr lang="es-ES" sz="4500" b="1" dirty="0">
                <a:latin typeface="Times New Roman" panose="02020603050405020304" pitchFamily="18" charset="0"/>
                <a:cs typeface="Times New Roman" panose="02020603050405020304" pitchFamily="18" charset="0"/>
              </a:rPr>
              <a:t>. Ahora, pues, si diereis OÍDO A MI VOZ, Y GUARDAREIS MI PACTO, vosotros seréis mi especial tesoro sobre todos los pueblos; porque mía es toda la tierra. Y vosotros me seréis UN REINO DE SACERDOTES, Y GENTE SANTA. Estas son las palabras que dirás a los HIJOS DE ISRAEL.</a:t>
            </a:r>
          </a:p>
          <a:p>
            <a:pPr marL="0" indent="0" algn="ctr">
              <a:buNone/>
            </a:pPr>
            <a:endParaRPr lang="es-ES"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669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728664"/>
            <a:ext cx="10529888" cy="5519736"/>
          </a:xfrm>
        </p:spPr>
        <p:txBody>
          <a:bodyPr>
            <a:noAutofit/>
          </a:bodyPr>
          <a:lstStyle/>
          <a:p>
            <a:pPr marL="0" indent="0" algn="just">
              <a:buNone/>
            </a:pPr>
            <a:r>
              <a:rPr lang="es-VE" sz="2600" b="1" dirty="0">
                <a:latin typeface="Times New Roman" panose="02020603050405020304" pitchFamily="18" charset="0"/>
                <a:cs typeface="Times New Roman" panose="02020603050405020304" pitchFamily="18" charset="0"/>
              </a:rPr>
              <a:t>Y aquí es donde me quiero detener, porque en Pesaj vemos como un pueblo es salvado por un Dios, este Dios se humilla en inclinar su oído para escuchar su dolor, su carga, sus necesidades y al hacerlo, atiende ese clamor, y los saca, los libra, los redime y los toma, para decirles: “ustedes serán mi pueblo y yo seré su Dios”</a:t>
            </a:r>
          </a:p>
          <a:p>
            <a:pPr marL="0" indent="0" algn="just">
              <a:buNone/>
            </a:pPr>
            <a:endParaRPr lang="es-VE" sz="2600" b="1" dirty="0">
              <a:latin typeface="Times New Roman" panose="02020603050405020304" pitchFamily="18" charset="0"/>
              <a:cs typeface="Times New Roman" panose="02020603050405020304" pitchFamily="18" charset="0"/>
            </a:endParaRPr>
          </a:p>
          <a:p>
            <a:pPr marL="0" indent="0" algn="just">
              <a:buNone/>
            </a:pPr>
            <a:r>
              <a:rPr lang="es-VE" sz="2600" b="1" dirty="0">
                <a:latin typeface="Times New Roman" panose="02020603050405020304" pitchFamily="18" charset="0"/>
                <a:cs typeface="Times New Roman" panose="02020603050405020304" pitchFamily="18" charset="0"/>
              </a:rPr>
              <a:t>Sin pedirles nada, le entrega estas grandes palabras, y no solo eso, los alimenta y no los deja tener sed, además los adorna, los limpia de toda impureza  y les da vestidos nuevos y de los mejores, los lleva a su altar, para que recibieran la mayor prueba de amor que perduraría hasta la eternidad, y es su testamento conocido como la KETUVAH.</a:t>
            </a:r>
            <a:endParaRPr lang="es-E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50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44282"/>
          </a:xfrm>
        </p:spPr>
        <p:txBody>
          <a:bodyPr>
            <a:normAutofit/>
          </a:bodyPr>
          <a:lstStyle/>
          <a:p>
            <a:pPr algn="ctr"/>
            <a:r>
              <a:rPr lang="es-VE" sz="5400" b="1" dirty="0">
                <a:latin typeface="Times New Roman" panose="02020603050405020304" pitchFamily="18" charset="0"/>
                <a:cs typeface="Times New Roman" panose="02020603050405020304" pitchFamily="18" charset="0"/>
              </a:rPr>
              <a:t>¿Qué?</a:t>
            </a:r>
          </a:p>
        </p:txBody>
      </p:sp>
      <p:sp>
        <p:nvSpPr>
          <p:cNvPr id="3" name="Marcador de contenido 2"/>
          <p:cNvSpPr>
            <a:spLocks noGrp="1"/>
          </p:cNvSpPr>
          <p:nvPr>
            <p:ph idx="1"/>
          </p:nvPr>
        </p:nvSpPr>
        <p:spPr>
          <a:xfrm>
            <a:off x="646112" y="2052918"/>
            <a:ext cx="10529888" cy="4195481"/>
          </a:xfrm>
        </p:spPr>
        <p:txBody>
          <a:bodyPr>
            <a:noAutofit/>
          </a:bodyPr>
          <a:lstStyle/>
          <a:p>
            <a:pPr marL="0" indent="0" algn="just">
              <a:buNone/>
            </a:pPr>
            <a:r>
              <a:rPr lang="es-VE" sz="3000" b="1" dirty="0">
                <a:latin typeface="Times New Roman" panose="02020603050405020304" pitchFamily="18" charset="0"/>
                <a:cs typeface="Times New Roman" panose="02020603050405020304" pitchFamily="18" charset="0"/>
              </a:rPr>
              <a:t>Esta cita nos prepara para concientizarnos de la santidad. Cada cita que el Señor nos otorgó lo hizo para que creciésemos en santidad, para que recordáramos que de Egipto nos sacó. Por eso es que es un memorial de la salida de Egipto, hoy que vamos a celebrar la entrega de la Torah, vamos a celebrar que Dios nos sacó de Egipto, no solo a nuestros padres, sino a nosotros hoy de las tinieblas, del mundo que se llaman Egipto. </a:t>
            </a: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60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just">
              <a:buNone/>
            </a:pPr>
            <a:r>
              <a:rPr lang="es-VE" sz="3000" b="1" dirty="0">
                <a:latin typeface="Times New Roman" panose="02020603050405020304" pitchFamily="18" charset="0"/>
                <a:cs typeface="Times New Roman" panose="02020603050405020304" pitchFamily="18" charset="0"/>
              </a:rPr>
              <a:t>Pero esta historia de amor tiene una perla, una perla muy hermosa para esa corona real.</a:t>
            </a:r>
          </a:p>
          <a:p>
            <a:pPr marL="0" indent="0" algn="just">
              <a:buNone/>
            </a:pPr>
            <a:r>
              <a:rPr lang="es-VE" sz="3000" b="1" dirty="0">
                <a:latin typeface="Times New Roman" panose="02020603050405020304" pitchFamily="18" charset="0"/>
                <a:cs typeface="Times New Roman" panose="02020603050405020304" pitchFamily="18" charset="0"/>
              </a:rPr>
              <a:t>Esta perla, es una historia dentro de esta fiesta y sucede en el tiempo de la siega. </a:t>
            </a:r>
          </a:p>
          <a:p>
            <a:pPr marL="0" indent="0" algn="just">
              <a:buNone/>
            </a:pPr>
            <a:r>
              <a:rPr lang="es-VE" sz="3000" b="1" dirty="0">
                <a:latin typeface="Times New Roman" panose="02020603050405020304" pitchFamily="18" charset="0"/>
                <a:cs typeface="Times New Roman" panose="02020603050405020304" pitchFamily="18" charset="0"/>
              </a:rPr>
              <a:t>Esta historia nos va contar la Gracia de Dios en tiempos difíciles. </a:t>
            </a:r>
          </a:p>
          <a:p>
            <a:pPr marL="0" indent="0" algn="just">
              <a:buNone/>
            </a:pPr>
            <a:r>
              <a:rPr lang="es-VE" sz="3000" b="1" dirty="0">
                <a:latin typeface="Times New Roman" panose="02020603050405020304" pitchFamily="18" charset="0"/>
                <a:cs typeface="Times New Roman" panose="02020603050405020304" pitchFamily="18" charset="0"/>
              </a:rPr>
              <a:t>Ocurrió en el tiempo de los jueces y si han leído este libro, tiene  la característica principal de ser una época de corrupción y de oscuridad, y hace énfasis en una expresión impactante: “cada quien hacia lo que bien le parecía”</a:t>
            </a:r>
          </a:p>
          <a:p>
            <a:pPr marL="0" indent="0" algn="just">
              <a:buNone/>
            </a:pPr>
            <a:endParaRPr lang="es-VE"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74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944282"/>
          </a:xfrm>
        </p:spPr>
        <p:txBody>
          <a:bodyPr>
            <a:normAutofit/>
          </a:bodyPr>
          <a:lstStyle/>
          <a:p>
            <a:pPr algn="ctr"/>
            <a:r>
              <a:rPr lang="es-VE" sz="5400" b="1" dirty="0">
                <a:latin typeface="Times New Roman" panose="02020603050405020304" pitchFamily="18" charset="0"/>
                <a:cs typeface="Times New Roman" panose="02020603050405020304" pitchFamily="18" charset="0"/>
              </a:rPr>
              <a:t>¿saben cual es esa historia?</a:t>
            </a:r>
          </a:p>
        </p:txBody>
      </p:sp>
      <p:sp>
        <p:nvSpPr>
          <p:cNvPr id="3" name="Marcador de contenido 2"/>
          <p:cNvSpPr>
            <a:spLocks noGrp="1"/>
          </p:cNvSpPr>
          <p:nvPr>
            <p:ph idx="1"/>
          </p:nvPr>
        </p:nvSpPr>
        <p:spPr>
          <a:xfrm>
            <a:off x="646112" y="1671638"/>
            <a:ext cx="10529888" cy="4962626"/>
          </a:xfrm>
        </p:spPr>
        <p:txBody>
          <a:bodyPr>
            <a:noAutofit/>
          </a:bodyPr>
          <a:lstStyle/>
          <a:p>
            <a:pPr marL="0" indent="0" algn="ctr">
              <a:buNone/>
            </a:pPr>
            <a:r>
              <a:rPr lang="es-ES" sz="2800" b="1" dirty="0">
                <a:latin typeface="Times New Roman" panose="02020603050405020304" pitchFamily="18" charset="0"/>
                <a:cs typeface="Times New Roman" panose="02020603050405020304" pitchFamily="18" charset="0"/>
              </a:rPr>
              <a:t>La historia de …</a:t>
            </a:r>
          </a:p>
          <a:p>
            <a:pPr marL="0" indent="0" algn="just">
              <a:buNone/>
            </a:pPr>
            <a:r>
              <a:rPr lang="es-VE" sz="2800" b="1" dirty="0">
                <a:latin typeface="Times New Roman" panose="02020603050405020304" pitchFamily="18" charset="0"/>
                <a:cs typeface="Times New Roman" panose="02020603050405020304" pitchFamily="18" charset="0"/>
              </a:rPr>
              <a:t>Vamos hacer un pequeño resumen:</a:t>
            </a:r>
          </a:p>
          <a:p>
            <a:pPr marL="0" indent="0" algn="just">
              <a:buNone/>
            </a:pPr>
            <a:r>
              <a:rPr lang="es-VE" sz="2800" b="1" dirty="0">
                <a:latin typeface="Times New Roman" panose="02020603050405020304" pitchFamily="18" charset="0"/>
                <a:cs typeface="Times New Roman" panose="02020603050405020304" pitchFamily="18" charset="0"/>
              </a:rPr>
              <a:t>En el cap. 1 vamos a ver la familia de </a:t>
            </a:r>
            <a:r>
              <a:rPr lang="es-VE" sz="2800" b="1" dirty="0" err="1">
                <a:latin typeface="Times New Roman" panose="02020603050405020304" pitchFamily="18" charset="0"/>
                <a:cs typeface="Times New Roman" panose="02020603050405020304" pitchFamily="18" charset="0"/>
              </a:rPr>
              <a:t>Elimelec</a:t>
            </a:r>
            <a:r>
              <a:rPr lang="es-VE" sz="2800" b="1" dirty="0">
                <a:latin typeface="Times New Roman" panose="02020603050405020304" pitchFamily="18" charset="0"/>
                <a:cs typeface="Times New Roman" panose="02020603050405020304" pitchFamily="18" charset="0"/>
              </a:rPr>
              <a:t> con su esposa Noemí, y sus 2 hijos, dejando </a:t>
            </a:r>
            <a:r>
              <a:rPr lang="es-VE" sz="2800" b="1" dirty="0" err="1">
                <a:latin typeface="Times New Roman" panose="02020603050405020304" pitchFamily="18" charset="0"/>
                <a:cs typeface="Times New Roman" panose="02020603050405020304" pitchFamily="18" charset="0"/>
              </a:rPr>
              <a:t>betlejem</a:t>
            </a:r>
            <a:r>
              <a:rPr lang="es-VE" sz="2800" b="1" dirty="0">
                <a:latin typeface="Times New Roman" panose="02020603050405020304" pitchFamily="18" charset="0"/>
                <a:cs typeface="Times New Roman" panose="02020603050405020304" pitchFamily="18" charset="0"/>
              </a:rPr>
              <a:t> para migrar a </a:t>
            </a:r>
            <a:r>
              <a:rPr lang="es-VE" sz="2800" b="1" dirty="0" err="1">
                <a:latin typeface="Times New Roman" panose="02020603050405020304" pitchFamily="18" charset="0"/>
                <a:cs typeface="Times New Roman" panose="02020603050405020304" pitchFamily="18" charset="0"/>
              </a:rPr>
              <a:t>moab</a:t>
            </a:r>
            <a:r>
              <a:rPr lang="es-VE" sz="2800" b="1" dirty="0">
                <a:latin typeface="Times New Roman" panose="02020603050405020304" pitchFamily="18" charset="0"/>
                <a:cs typeface="Times New Roman" panose="02020603050405020304" pitchFamily="18" charset="0"/>
              </a:rPr>
              <a:t>.</a:t>
            </a:r>
          </a:p>
          <a:p>
            <a:pPr marL="0" indent="0" algn="just">
              <a:buNone/>
            </a:pPr>
            <a:endParaRPr lang="es-VE" sz="2800" b="1" dirty="0">
              <a:latin typeface="Times New Roman" panose="02020603050405020304" pitchFamily="18" charset="0"/>
              <a:cs typeface="Times New Roman" panose="02020603050405020304" pitchFamily="18" charset="0"/>
            </a:endParaRPr>
          </a:p>
          <a:p>
            <a:pPr marL="0" indent="0" algn="just">
              <a:buNone/>
            </a:pPr>
            <a:r>
              <a:rPr lang="es-VE" sz="2800" b="1" dirty="0">
                <a:latin typeface="Times New Roman" panose="02020603050405020304" pitchFamily="18" charset="0"/>
                <a:cs typeface="Times New Roman" panose="02020603050405020304" pitchFamily="18" charset="0"/>
              </a:rPr>
              <a:t>Noemí después de haber quedado viuda y desamparada sin hijos por la muerte de ellos, se devuelve a su tierra, y sus nueras quieren ir con ella, ella les insiste que se queden, así que </a:t>
            </a:r>
            <a:r>
              <a:rPr lang="es-VE" sz="2800" b="1" dirty="0" err="1">
                <a:latin typeface="Times New Roman" panose="02020603050405020304" pitchFamily="18" charset="0"/>
                <a:cs typeface="Times New Roman" panose="02020603050405020304" pitchFamily="18" charset="0"/>
              </a:rPr>
              <a:t>orfa</a:t>
            </a:r>
            <a:r>
              <a:rPr lang="es-VE" sz="2800" b="1" dirty="0">
                <a:latin typeface="Times New Roman" panose="02020603050405020304" pitchFamily="18" charset="0"/>
                <a:cs typeface="Times New Roman" panose="02020603050405020304" pitchFamily="18" charset="0"/>
              </a:rPr>
              <a:t> se devuelve, mas Rut hace una declaración de las mas hermosas de la Torah:</a:t>
            </a:r>
          </a:p>
          <a:p>
            <a:pPr marL="0" indent="0" algn="just">
              <a:buNone/>
            </a:pPr>
            <a:endParaRPr lang="es-VE"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997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just">
              <a:buNone/>
            </a:pPr>
            <a:endParaRPr lang="es-ES_tradnl" sz="3200" b="1" baseline="30000" dirty="0">
              <a:latin typeface="Times New Roman" panose="02020603050405020304" pitchFamily="18" charset="0"/>
              <a:cs typeface="Times New Roman" panose="02020603050405020304" pitchFamily="18" charset="0"/>
            </a:endParaRPr>
          </a:p>
          <a:p>
            <a:pPr marL="0" indent="0" algn="just">
              <a:buNone/>
            </a:pPr>
            <a:endParaRPr lang="es-ES_tradnl" sz="3200" b="1" dirty="0">
              <a:latin typeface="Times New Roman" panose="02020603050405020304" pitchFamily="18" charset="0"/>
              <a:cs typeface="Times New Roman" panose="02020603050405020304" pitchFamily="18" charset="0"/>
            </a:endParaRPr>
          </a:p>
          <a:p>
            <a:pPr marL="0" indent="0" algn="just">
              <a:buNone/>
            </a:pPr>
            <a:endParaRPr lang="es-ES_tradnl" sz="3200" b="1" dirty="0">
              <a:latin typeface="Times New Roman" panose="02020603050405020304" pitchFamily="18" charset="0"/>
              <a:cs typeface="Times New Roman" panose="02020603050405020304" pitchFamily="18" charset="0"/>
            </a:endParaRPr>
          </a:p>
          <a:p>
            <a:pPr marL="0" indent="0" algn="just">
              <a:buNone/>
            </a:pPr>
            <a:r>
              <a:rPr lang="es-ES_tradnl" sz="3200" b="1" dirty="0">
                <a:latin typeface="Times New Roman" panose="02020603050405020304" pitchFamily="18" charset="0"/>
                <a:cs typeface="Times New Roman" panose="02020603050405020304" pitchFamily="18" charset="0"/>
              </a:rPr>
              <a:t>Cap. 1:16 Respondió Rut: </a:t>
            </a:r>
            <a:r>
              <a:rPr lang="es-ES_tradnl" sz="3200" b="1" dirty="0">
                <a:solidFill>
                  <a:srgbClr val="FFFF00"/>
                </a:solidFill>
                <a:latin typeface="Times New Roman" panose="02020603050405020304" pitchFamily="18" charset="0"/>
                <a:cs typeface="Times New Roman" panose="02020603050405020304" pitchFamily="18" charset="0"/>
              </a:rPr>
              <a:t>No me ruegues que te deje, y me aparte de ti; porque a dondequiera que tú fueres, iré yo, y dondequiera que vivieres, viviré. Tu pueblo será mi pueblo, y tu Dios mi Dios.</a:t>
            </a:r>
            <a:endParaRPr lang="es-VE" sz="3200" b="1" dirty="0">
              <a:solidFill>
                <a:srgbClr val="FFFF00"/>
              </a:solidFill>
              <a:latin typeface="Times New Roman" panose="02020603050405020304" pitchFamily="18" charset="0"/>
              <a:cs typeface="Times New Roman" panose="02020603050405020304" pitchFamily="18" charset="0"/>
            </a:endParaRPr>
          </a:p>
          <a:p>
            <a:pPr marL="0" indent="0" algn="just">
              <a:buNone/>
            </a:pP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94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En el cap. 2 vamos a ver que aparece un pariente cercano, quien la va rescatar de la deshonra, este hombre se llama </a:t>
            </a:r>
            <a:r>
              <a:rPr lang="es-VE" sz="3000" b="1" dirty="0" err="1">
                <a:latin typeface="Times New Roman" panose="02020603050405020304" pitchFamily="18" charset="0"/>
                <a:cs typeface="Times New Roman" panose="02020603050405020304" pitchFamily="18" charset="0"/>
              </a:rPr>
              <a:t>Boaz</a:t>
            </a:r>
            <a:r>
              <a:rPr lang="es-VE" sz="3000" b="1" dirty="0">
                <a:latin typeface="Times New Roman" panose="02020603050405020304" pitchFamily="18" charset="0"/>
                <a:cs typeface="Times New Roman" panose="02020603050405020304" pitchFamily="18" charset="0"/>
              </a:rPr>
              <a:t>.</a:t>
            </a: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En el Cap. 3 vamos a ver que Noemí aconseja a </a:t>
            </a:r>
            <a:r>
              <a:rPr lang="es-VE" sz="3000" b="1" dirty="0" err="1">
                <a:latin typeface="Times New Roman" panose="02020603050405020304" pitchFamily="18" charset="0"/>
                <a:cs typeface="Times New Roman" panose="02020603050405020304" pitchFamily="18" charset="0"/>
              </a:rPr>
              <a:t>rut</a:t>
            </a:r>
            <a:r>
              <a:rPr lang="es-VE" sz="3000" b="1" dirty="0">
                <a:latin typeface="Times New Roman" panose="02020603050405020304" pitchFamily="18" charset="0"/>
                <a:cs typeface="Times New Roman" panose="02020603050405020304" pitchFamily="18" charset="0"/>
              </a:rPr>
              <a:t> refugiarse ante el amparo de </a:t>
            </a:r>
            <a:r>
              <a:rPr lang="es-VE" sz="3000" b="1" dirty="0" err="1">
                <a:latin typeface="Times New Roman" panose="02020603050405020304" pitchFamily="18" charset="0"/>
                <a:cs typeface="Times New Roman" panose="02020603050405020304" pitchFamily="18" charset="0"/>
              </a:rPr>
              <a:t>Boaz</a:t>
            </a:r>
            <a:r>
              <a:rPr lang="es-VE" sz="3000" b="1" dirty="0">
                <a:latin typeface="Times New Roman" panose="02020603050405020304" pitchFamily="18" charset="0"/>
                <a:cs typeface="Times New Roman" panose="02020603050405020304" pitchFamily="18" charset="0"/>
              </a:rPr>
              <a:t>. </a:t>
            </a:r>
          </a:p>
          <a:p>
            <a:pPr marL="0" indent="0" algn="just">
              <a:buNone/>
            </a:pPr>
            <a:r>
              <a:rPr lang="es-VE" sz="3000" b="1" dirty="0">
                <a:latin typeface="Times New Roman" panose="02020603050405020304" pitchFamily="18" charset="0"/>
                <a:cs typeface="Times New Roman" panose="02020603050405020304" pitchFamily="18" charset="0"/>
              </a:rPr>
              <a:t>En el Cap. 4, se presenta un problema, y en este capítulo se ve como </a:t>
            </a:r>
            <a:r>
              <a:rPr lang="es-VE" sz="3000" b="1" dirty="0" err="1">
                <a:latin typeface="Times New Roman" panose="02020603050405020304" pitchFamily="18" charset="0"/>
                <a:cs typeface="Times New Roman" panose="02020603050405020304" pitchFamily="18" charset="0"/>
              </a:rPr>
              <a:t>Boaz</a:t>
            </a:r>
            <a:r>
              <a:rPr lang="es-VE" sz="3000" b="1" dirty="0">
                <a:latin typeface="Times New Roman" panose="02020603050405020304" pitchFamily="18" charset="0"/>
                <a:cs typeface="Times New Roman" panose="02020603050405020304" pitchFamily="18" charset="0"/>
              </a:rPr>
              <a:t> confronta ese problema, y finalmente termina en un final muy feliz, pues Rut termina siendo la bisabuela del Rey David.</a:t>
            </a: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69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6112" y="685800"/>
            <a:ext cx="10529888" cy="5562600"/>
          </a:xfrm>
        </p:spPr>
        <p:txBody>
          <a:bodyPr>
            <a:noAutofit/>
          </a:bodyPr>
          <a:lstStyle/>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Ruth es la preciada perla oculta. Todo lo que ella hacía iba más allá de la letra de la ley. Aquí recordamos la Gracia y  benevolencia de Hashem manifestada en la Torá.</a:t>
            </a:r>
          </a:p>
          <a:p>
            <a:pPr marL="0" indent="0" algn="just">
              <a:buNone/>
            </a:pPr>
            <a:endParaRPr lang="es-VE" sz="3000" b="1" dirty="0">
              <a:latin typeface="Times New Roman" panose="02020603050405020304" pitchFamily="18" charset="0"/>
              <a:cs typeface="Times New Roman" panose="02020603050405020304" pitchFamily="18" charset="0"/>
            </a:endParaRPr>
          </a:p>
          <a:p>
            <a:pPr marL="0" indent="0" algn="just">
              <a:buNone/>
            </a:pPr>
            <a:r>
              <a:rPr lang="es-VE" sz="3000" b="1" dirty="0">
                <a:latin typeface="Times New Roman" panose="02020603050405020304" pitchFamily="18" charset="0"/>
                <a:cs typeface="Times New Roman" panose="02020603050405020304" pitchFamily="18" charset="0"/>
              </a:rPr>
              <a:t>Esto lo podemos resumir en una frase: “la salvación es de Dios” y no de hombres. </a:t>
            </a:r>
          </a:p>
          <a:p>
            <a:pPr marL="0" indent="0" algn="just">
              <a:buNone/>
            </a:pPr>
            <a:endParaRPr lang="es-E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889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2369</TotalTime>
  <Words>2011</Words>
  <Application>Microsoft Macintosh PowerPoint</Application>
  <PresentationFormat>Grand écran</PresentationFormat>
  <Paragraphs>134</Paragraphs>
  <Slides>29</Slides>
  <Notes>29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Century Gothic</vt:lpstr>
      <vt:lpstr>Times New Roman</vt:lpstr>
      <vt:lpstr>Wingdings 3</vt:lpstr>
      <vt:lpstr>Ion</vt:lpstr>
      <vt:lpstr>LA CITA DE SHAVUOT O PENTECOSTES </vt:lpstr>
      <vt:lpstr>¿Qué?</vt:lpstr>
      <vt:lpstr>Présentation PowerPoint</vt:lpstr>
      <vt:lpstr>¿Qué?</vt:lpstr>
      <vt:lpstr>Présentation PowerPoint</vt:lpstr>
      <vt:lpstr>¿saben cual es esa historia?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Por lo tanto, ¿Cómo entonces entender la ley (obediencia)?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Proverbios 4</dc:title>
  <dc:creator>Freddy Diaz</dc:creator>
  <cp:lastModifiedBy>Terry Convalli</cp:lastModifiedBy>
  <cp:revision>161</cp:revision>
  <dcterms:created xsi:type="dcterms:W3CDTF">2016-11-25T20:58:13Z</dcterms:created>
  <dcterms:modified xsi:type="dcterms:W3CDTF">2019-06-09T09:27:23Z</dcterms:modified>
</cp:coreProperties>
</file>